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1" r:id="rId4"/>
    <p:sldId id="262" r:id="rId5"/>
    <p:sldId id="263" r:id="rId6"/>
    <p:sldId id="260" r:id="rId7"/>
    <p:sldId id="267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3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089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1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52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84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51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57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42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69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53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46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8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0CB43-0607-46B8-AC25-0EEC7EBAB385}" type="datetimeFigureOut">
              <a:rPr lang="ru-RU" smtClean="0"/>
              <a:pPr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66B98-AE9F-4DBA-82D7-4A74456713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36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8620" y="240031"/>
            <a:ext cx="11407140" cy="2754630"/>
          </a:xfrm>
        </p:spPr>
        <p:txBody>
          <a:bodyPr/>
          <a:lstStyle/>
          <a:p>
            <a:pPr algn="ctr"/>
            <a:r>
              <a:rPr lang="ru-RU" dirty="0" smtClean="0"/>
              <a:t>  </a:t>
            </a:r>
            <a:r>
              <a:rPr lang="ru-RU" b="1" dirty="0" smtClean="0">
                <a:solidFill>
                  <a:srgbClr val="C00000"/>
                </a:solidFill>
              </a:rPr>
              <a:t>Диспансерное наблюдение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 в </a:t>
            </a:r>
            <a:r>
              <a:rPr lang="ru-RU" sz="5400" b="1" dirty="0" smtClean="0">
                <a:solidFill>
                  <a:srgbClr val="C00000"/>
                </a:solidFill>
              </a:rPr>
              <a:t>МИС «БАРС, ЗДРАВООХРАНЕНИЕ»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8630" y="3120391"/>
            <a:ext cx="10878820" cy="296926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002060"/>
                </a:solidFill>
              </a:rPr>
              <a:t>Приказ Министерства здравоохранения Российской федерации 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</a:rPr>
              <a:t> от 29.03.2019 года № 173 н «Об утверждении порядка проведения диспансерного наблюдения за взрослыми»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2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3695"/>
            <a:ext cx="10515600" cy="1325563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+mn-lt"/>
              </a:rPr>
              <a:t>Диспансерное наблюдение в МИС «БАРС. Здравоохранение»</a:t>
            </a:r>
            <a:endParaRPr lang="ru-RU" sz="30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380" y="1337310"/>
            <a:ext cx="10546080" cy="52006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mtClean="0">
                <a:solidFill>
                  <a:schemeClr val="accent1">
                    <a:lumMod val="75000"/>
                  </a:schemeClr>
                </a:solidFill>
              </a:rPr>
              <a:t>Индикативные показатели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«Дневник врача» - «оказать»- «Измерения/показатели»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ВАЖНО!!! </a:t>
            </a:r>
            <a:r>
              <a:rPr lang="ru-RU" dirty="0" smtClean="0"/>
              <a:t>Обязательно заполняем</a:t>
            </a:r>
            <a:r>
              <a:rPr lang="en-US" dirty="0" smtClean="0"/>
              <a:t> </a:t>
            </a:r>
            <a:endParaRPr lang="ru-RU" dirty="0" smtClean="0"/>
          </a:p>
          <a:p>
            <a:pPr fontAlgn="t"/>
            <a:r>
              <a:rPr lang="ru-RU" dirty="0" smtClean="0"/>
              <a:t>Холестерин - не </a:t>
            </a:r>
            <a:r>
              <a:rPr lang="ru-RU" dirty="0"/>
              <a:t>менее 20 </a:t>
            </a:r>
            <a:r>
              <a:rPr lang="ru-RU" dirty="0" smtClean="0"/>
              <a:t>% </a:t>
            </a:r>
          </a:p>
          <a:p>
            <a:pPr fontAlgn="t"/>
            <a:r>
              <a:rPr lang="ru-RU" dirty="0" smtClean="0"/>
              <a:t>Артериальное давление- не менее 50%</a:t>
            </a:r>
          </a:p>
          <a:p>
            <a:pPr fontAlgn="t">
              <a:lnSpc>
                <a:spcPct val="100000"/>
              </a:lnSpc>
            </a:pPr>
            <a:r>
              <a:rPr lang="ru-RU" dirty="0" smtClean="0"/>
              <a:t>Отказ </a:t>
            </a:r>
            <a:r>
              <a:rPr lang="ru-RU" dirty="0"/>
              <a:t>от </a:t>
            </a:r>
            <a:r>
              <a:rPr lang="ru-RU" dirty="0" smtClean="0"/>
              <a:t>курения- не </a:t>
            </a:r>
            <a:r>
              <a:rPr lang="ru-RU" dirty="0"/>
              <a:t>менее 5%</a:t>
            </a:r>
          </a:p>
          <a:p>
            <a:pPr fontAlgn="t"/>
            <a:r>
              <a:rPr lang="ru-RU" dirty="0" smtClean="0"/>
              <a:t>Глюкоза крови- не менее 70 %</a:t>
            </a:r>
          </a:p>
          <a:p>
            <a:pPr marL="0" indent="0" fontAlgn="t">
              <a:buNone/>
            </a:pPr>
            <a:endParaRPr lang="ru-RU" dirty="0" smtClean="0"/>
          </a:p>
          <a:p>
            <a:pPr marL="0" indent="0" fontAlgn="t">
              <a:buNone/>
            </a:pPr>
            <a:r>
              <a:rPr lang="ru-RU" dirty="0" smtClean="0"/>
              <a:t>% пациентов, которые достигли целевого значения показателя в течении года </a:t>
            </a:r>
          </a:p>
          <a:p>
            <a:pPr marL="0" indent="0" fontAlgn="t">
              <a:buNone/>
            </a:pPr>
            <a:r>
              <a:rPr lang="ru-RU" dirty="0" smtClean="0"/>
              <a:t>(необходимо  показывать динамику при каждом посещении пациента по поводу заболевания или при диспансерном посещении, сравнивать с предыдущим посещением)</a:t>
            </a:r>
          </a:p>
          <a:p>
            <a:pPr fontAlgn="t"/>
            <a:endParaRPr lang="ru-RU" dirty="0" smtClean="0"/>
          </a:p>
          <a:p>
            <a:endParaRPr lang="ru-RU" dirty="0"/>
          </a:p>
        </p:txBody>
      </p:sp>
      <p:sp>
        <p:nvSpPr>
          <p:cNvPr id="5" name="Двойные фигурные скобки 4"/>
          <p:cNvSpPr/>
          <p:nvPr/>
        </p:nvSpPr>
        <p:spPr>
          <a:xfrm>
            <a:off x="563880" y="2491423"/>
            <a:ext cx="6471285" cy="1857375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04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748" y="196646"/>
            <a:ext cx="10863539" cy="745193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</a:rPr>
              <a:t>Диспансерное наблюдение в МИС «БАРС. Здравоохранение»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304" y="855406"/>
            <a:ext cx="5034116" cy="58796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Взятие на диспансерный учет</a:t>
            </a:r>
          </a:p>
          <a:p>
            <a:pPr marL="0" indent="0">
              <a:buNone/>
            </a:pPr>
            <a:r>
              <a:rPr lang="ru-RU" dirty="0" smtClean="0"/>
              <a:t>Заходим в дневник врача, оказываем или редактируем приём. Открываем боковую панель (Стрелочка сбоку). В разделе «Избранное» выбираем  «контрольная карта диспансерного учета». Создаем контрольную карту диспансерного учета. Заполняем все пункты карты диспансерного учета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ВНИМАНИЕ!!! </a:t>
            </a:r>
            <a:r>
              <a:rPr lang="ru-RU" dirty="0" smtClean="0"/>
              <a:t>В категории «Д-наблюдение» выбираем либо «взят на учет впервые», если диагноз установлен в течение 3-х предыдущих дней, либо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«Взят на Д-учет, ранее состоял»</a:t>
            </a:r>
            <a:r>
              <a:rPr lang="ru-RU" b="1" dirty="0" smtClean="0"/>
              <a:t>,</a:t>
            </a:r>
            <a:r>
              <a:rPr lang="ru-RU" dirty="0" smtClean="0"/>
              <a:t> если диагноз был установлен давно.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 flipH="1" flipV="1">
            <a:off x="8149590" y="2903220"/>
            <a:ext cx="125730" cy="16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683" y="941839"/>
            <a:ext cx="2768868" cy="52784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590" y="941839"/>
            <a:ext cx="3966473" cy="47285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49589" y="5670373"/>
            <a:ext cx="3966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Рис. 2. План выбирается только после указания диагноза по коду МКБ.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064343" y="6293050"/>
            <a:ext cx="10815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Рис. 1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2314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</a:rPr>
              <a:t>Диспансерное наблюдение в МИС «БАРС. Здравоохранение»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200" y="1158241"/>
            <a:ext cx="5139813" cy="540970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План диспансерного наблюдения</a:t>
            </a:r>
          </a:p>
          <a:p>
            <a:r>
              <a:rPr lang="ru-RU" dirty="0" smtClean="0"/>
              <a:t>Для автоматического формирования плана по диспансерному наблюдению, в контрольной карте диспансерного наблюдения выбираем «План ДН», левой кнопкой мыши 2 щелчка на синее поле (с диагнозом)-посмотреть план, в конце заполнить желтую вкладку «характер» и обязательно нажать </a:t>
            </a:r>
            <a:r>
              <a:rPr lang="ru-RU" dirty="0" smtClean="0">
                <a:solidFill>
                  <a:srgbClr val="C00000"/>
                </a:solidFill>
              </a:rPr>
              <a:t>«СОХРАНИТЬ»</a:t>
            </a:r>
          </a:p>
          <a:p>
            <a:r>
              <a:rPr lang="ru-RU" dirty="0" smtClean="0"/>
              <a:t>В результате заведенных Д-карт у нас формируется диспансерная группа и происходит автоматическое планирование явок на участке.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323" y="1158241"/>
            <a:ext cx="4778477" cy="49310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85936" y="6198617"/>
            <a:ext cx="505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Рис.3. </a:t>
            </a:r>
            <a:r>
              <a:rPr lang="ru-RU" sz="1600" dirty="0" smtClean="0"/>
              <a:t>Сформированный</a:t>
            </a:r>
            <a:r>
              <a:rPr lang="ru-RU" dirty="0" smtClean="0"/>
              <a:t> план д-наблюдения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343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7985"/>
            <a:ext cx="10515600" cy="915035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+mn-lt"/>
              </a:rPr>
              <a:t>Диспансерное наблюдение в МИС «БАРС. Здравоохранение»</a:t>
            </a:r>
            <a:endParaRPr lang="ru-RU" sz="3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142" y="1101214"/>
            <a:ext cx="11127658" cy="169114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План диспансерного наблюдения</a:t>
            </a:r>
          </a:p>
          <a:p>
            <a:r>
              <a:rPr lang="ru-RU" dirty="0" smtClean="0"/>
              <a:t>Для приглашения планируемых пациентов на Диспансерный осмотр в текущем месяце заходим в дневник врача, вверху вкладка «Диспансерное наблюдение». Выставляем даты ( текущий месяц) и выбираем  свой участок  по номеру ( не по фамилии врача). Приглашаем пациентов.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Новые планы по приказу 168н будут добавлены в МИС Барс до 01.09.2022 г. В их названии в скобках будет указано «Приказ 168н». Существующие планы будут закрыты с 01.09.2022г.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50" y="2792362"/>
            <a:ext cx="9789242" cy="32839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0255" y="6223819"/>
            <a:ext cx="8239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4. Сформированный из дневника врача отчёт по запланированным явкам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07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0045" y="154838"/>
            <a:ext cx="10515600" cy="857885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</a:rPr>
              <a:t>Диспансерное наблюдение в МИС «БАРС. Здравоохранение»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6491" y="850156"/>
            <a:ext cx="9055509" cy="502812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Диспансерный прием</a:t>
            </a:r>
          </a:p>
          <a:p>
            <a:pPr marL="0" indent="0">
              <a:buNone/>
            </a:pPr>
            <a:r>
              <a:rPr lang="ru-RU" dirty="0" smtClean="0"/>
              <a:t>	Диспансерный прием оформляем следующим образом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«Рабочее место врач» – «дневник врача»</a:t>
            </a:r>
          </a:p>
          <a:p>
            <a:pPr>
              <a:buFontTx/>
              <a:buChar char="-"/>
            </a:pPr>
            <a:r>
              <a:rPr lang="ru-RU" dirty="0" smtClean="0"/>
              <a:t>на вкладке «Основное» выбираем «цель посещения» - 4 «диспансерное наблюдение, «вид посещения» - по </a:t>
            </a:r>
            <a:r>
              <a:rPr lang="ru-RU" dirty="0"/>
              <a:t>заболеванию (Рис. 5)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/>
              <a:t>Заполняем поочередно вкладки «жалобы», «анамнез», «объективный статус</a:t>
            </a:r>
            <a:r>
              <a:rPr lang="ru-RU" dirty="0" smtClean="0"/>
              <a:t>»</a:t>
            </a:r>
          </a:p>
          <a:p>
            <a:pPr>
              <a:buFontTx/>
              <a:buChar char="-"/>
            </a:pPr>
            <a:r>
              <a:rPr lang="ru-RU" dirty="0"/>
              <a:t>Во вкладке «диагноз» ставим</a:t>
            </a:r>
            <a:r>
              <a:rPr lang="ru-RU" dirty="0" smtClean="0"/>
              <a:t>: </a:t>
            </a:r>
            <a:r>
              <a:rPr lang="ru-RU" dirty="0"/>
              <a:t>«исход обращения-7</a:t>
            </a:r>
            <a:r>
              <a:rPr lang="ru-RU" dirty="0" smtClean="0"/>
              <a:t>» и </a:t>
            </a:r>
            <a:r>
              <a:rPr lang="ru-RU" dirty="0"/>
              <a:t>«характер -3 либо </a:t>
            </a:r>
            <a:r>
              <a:rPr lang="ru-RU" dirty="0" smtClean="0"/>
              <a:t>4</a:t>
            </a:r>
          </a:p>
          <a:p>
            <a:pPr>
              <a:buFontTx/>
              <a:buChar char="-"/>
            </a:pPr>
            <a:r>
              <a:rPr lang="ru-RU" dirty="0"/>
              <a:t>Заполняем оставшиеся вкладки « назначения и рекомендации</a:t>
            </a:r>
            <a:r>
              <a:rPr lang="ru-RU" dirty="0" smtClean="0"/>
              <a:t>»</a:t>
            </a:r>
          </a:p>
          <a:p>
            <a:pPr>
              <a:buFontTx/>
              <a:buChar char="-"/>
            </a:pPr>
            <a:r>
              <a:rPr lang="ru-RU" dirty="0" smtClean="0"/>
              <a:t>Нажимаем «применить», обращая внимание , что </a:t>
            </a:r>
            <a:r>
              <a:rPr lang="ru-RU" b="1" u="sng" dirty="0" smtClean="0"/>
              <a:t>на вкладке «</a:t>
            </a:r>
            <a:r>
              <a:rPr lang="ru-RU" b="1" u="sng" dirty="0" err="1" smtClean="0"/>
              <a:t>Жиагнох</a:t>
            </a:r>
            <a:r>
              <a:rPr lang="ru-RU" b="1" u="sng" dirty="0" smtClean="0"/>
              <a:t>» ГАЛОЧКУ «ЯВЛЯЕТСЯ ЯВКОЙ ПО «Д»-учету- НЕ СТАВИМ (</a:t>
            </a:r>
            <a:r>
              <a:rPr lang="ru-RU" dirty="0"/>
              <a:t>Рис. 6</a:t>
            </a:r>
            <a:r>
              <a:rPr lang="ru-RU" b="1" u="sng" dirty="0" smtClean="0"/>
              <a:t>) </a:t>
            </a:r>
          </a:p>
          <a:p>
            <a:pPr>
              <a:buFontTx/>
              <a:buChar char="-"/>
            </a:pPr>
            <a:r>
              <a:rPr lang="ru-RU" dirty="0"/>
              <a:t>Во вкладке «документы» формируем СЭМД, подписываем ЭЦП</a:t>
            </a:r>
            <a:r>
              <a:rPr lang="ru-RU" dirty="0" smtClean="0"/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80" b="33886"/>
          <a:stretch/>
        </p:blipFill>
        <p:spPr>
          <a:xfrm>
            <a:off x="156187" y="1113343"/>
            <a:ext cx="2472714" cy="27238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3976754"/>
            <a:ext cx="3058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Рис. 5. Вкладка «Основное»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889522" y="6253921"/>
            <a:ext cx="3279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6. </a:t>
            </a:r>
            <a:r>
              <a:rPr lang="ru-RU" sz="1600" dirty="0" smtClean="0"/>
              <a:t>Вкладка</a:t>
            </a:r>
            <a:r>
              <a:rPr lang="ru-RU" dirty="0" smtClean="0"/>
              <a:t> «Диагноз»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r="65454"/>
          <a:stretch/>
        </p:blipFill>
        <p:spPr>
          <a:xfrm>
            <a:off x="278652" y="4315308"/>
            <a:ext cx="2227784" cy="208197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6438587"/>
            <a:ext cx="3951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Рис. </a:t>
            </a:r>
            <a:r>
              <a:rPr lang="ru-RU" sz="1600" dirty="0" smtClean="0"/>
              <a:t>6. чек «является явкой по д-учету»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8330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solidFill>
                  <a:srgbClr val="C00000"/>
                </a:solidFill>
              </a:rPr>
              <a:t>Диспансерное наблюдение в МИС «БАРС. Здравоохранение»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79032"/>
          </a:xfrm>
        </p:spPr>
        <p:txBody>
          <a:bodyPr>
            <a:normAutofit fontScale="32500" lnSpcReduction="20000"/>
          </a:bodyPr>
          <a:lstStyle/>
          <a:p>
            <a:pPr>
              <a:buFontTx/>
              <a:buChar char="-"/>
            </a:pPr>
            <a:r>
              <a:rPr lang="ru-RU" dirty="0"/>
              <a:t>Возвращаемся во вкладку «Диагноз» и</a:t>
            </a:r>
            <a:r>
              <a:rPr lang="ru-RU" b="1" u="sng" dirty="0"/>
              <a:t> ТОЛЬКО СЕЙЧАС СТАВИМ ГАЛОЧКУ «ЯВЛЯЕТСЯ ЯВКОЙ ПО «Д»-учету</a:t>
            </a:r>
            <a:r>
              <a:rPr lang="ru-RU" b="1" u="sng" dirty="0" smtClean="0"/>
              <a:t>.</a:t>
            </a:r>
            <a:r>
              <a:rPr lang="ru-RU" u="sng" dirty="0" smtClean="0"/>
              <a:t>! </a:t>
            </a:r>
            <a:r>
              <a:rPr lang="ru-RU" u="sng" dirty="0"/>
              <a:t>По техническим причинам МИС БАРС, не всегда появляется окно «подтвердите действие: что данный визит является явкой по Д-учету ».  Поэтому дальнейшие действия вариативные (Проблема на анализе).</a:t>
            </a:r>
            <a:r>
              <a:rPr lang="ru-RU" dirty="0"/>
              <a:t> </a:t>
            </a:r>
          </a:p>
          <a:p>
            <a:pPr lvl="1">
              <a:buFontTx/>
              <a:buChar char="-"/>
            </a:pPr>
            <a:r>
              <a:rPr lang="ru-RU" dirty="0"/>
              <a:t>Если появилось окно «подтвердите действие: что данный визит является явкой по Д-учету » , то нажимает «продолжить», и сохраняем прием. </a:t>
            </a:r>
            <a:r>
              <a:rPr lang="ru-RU" dirty="0" smtClean="0"/>
              <a:t> (Рис 7)</a:t>
            </a:r>
            <a:endParaRPr lang="ru-RU" dirty="0"/>
          </a:p>
          <a:p>
            <a:pPr lvl="1">
              <a:buFontTx/>
              <a:buChar char="-"/>
            </a:pPr>
            <a:r>
              <a:rPr lang="ru-RU" dirty="0"/>
              <a:t>Если не появилось данное окно, то нажимаем «сохранить прием», вновь заходим в карту, нажимая «редактировать в дневнике врача»  - во вкладке «диагноз» </a:t>
            </a:r>
            <a:r>
              <a:rPr lang="ru-RU" b="1" u="sng" dirty="0"/>
              <a:t>ВНОВЬ СТАВИМ  ГАЛОЧКУ «ЯВЛЯЕТСЯ ЯВКОЙ ПО «Д»-учету,  </a:t>
            </a:r>
            <a:r>
              <a:rPr lang="ru-RU" dirty="0"/>
              <a:t>и сохраняем прием. </a:t>
            </a:r>
            <a:endParaRPr lang="ru-RU" b="1" u="sng" dirty="0"/>
          </a:p>
          <a:p>
            <a:pPr>
              <a:buFontTx/>
              <a:buChar char="-"/>
            </a:pPr>
            <a:r>
              <a:rPr lang="ru-RU" dirty="0"/>
              <a:t>Для того, чтобы убедиться попало ли данное посещение в план «диспансерного наблюдения», в дневнике врача, кликнув правой кнопкой мыши по пациенту-  открываем «контрольные карты диспансерного учета», и видим посещение в плане</a:t>
            </a:r>
            <a:r>
              <a:rPr lang="ru-RU" dirty="0" smtClean="0"/>
              <a:t>. (рис 8)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На </a:t>
            </a:r>
            <a:r>
              <a:rPr lang="ru-RU" dirty="0">
                <a:solidFill>
                  <a:srgbClr val="FF0000"/>
                </a:solidFill>
              </a:rPr>
              <a:t>данный момент может возникнуть ситуация при постановке чек-бокса «Явка по д-учёту», при которой система просит создать карту д-наблюдения, даже если она создана. В таком случае следует сначала сохранить приём без проставленного чек-бокса, потом его поставить. После этого сохранить приём повторно. Проблема сейчас на анализе, и будет решена разработчиками МИС Барс.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FF0000"/>
                </a:solidFill>
              </a:rPr>
              <a:t>Так же в некоторых случаях при постановке чек-бокса «Явка по д-учёту», поля категория д-движения и группа здоровья не подтягивается автоматически, если они есть в карте. Проблема сейчас на анализе, и будет решена разработчиками МИС Барс.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dirty="0"/>
              <a:t> </a:t>
            </a:r>
            <a:r>
              <a:rPr lang="ru-RU" u="sng" dirty="0">
                <a:solidFill>
                  <a:srgbClr val="C00000"/>
                </a:solidFill>
              </a:rPr>
              <a:t>ВНИМАНИЕ!!!  </a:t>
            </a:r>
            <a:r>
              <a:rPr lang="ru-RU" dirty="0"/>
              <a:t>Диагноз  по МКБ должен соответствовать диагнозу по поводу которого установлено диспансерное наблюдение и в дальнейшем наблюдать пациента с этим диагнозом.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dirty="0"/>
              <a:t>В результате получаем диспансерное наблюдение пациентов и автоматическую статистику в МИС «БАРС. Здравоохранение», которую видит Министерство здравоохранения.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111" y="4445679"/>
            <a:ext cx="2876951" cy="18957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2105" y="6341419"/>
            <a:ext cx="3058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Рис. </a:t>
            </a:r>
            <a:r>
              <a:rPr lang="ru-RU" sz="1600" dirty="0" smtClean="0"/>
              <a:t>7. </a:t>
            </a:r>
            <a:r>
              <a:rPr lang="ru-RU" sz="1600" dirty="0" smtClean="0"/>
              <a:t>подтверждение действия</a:t>
            </a:r>
            <a:endParaRPr lang="ru-RU" sz="1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3580" y="4017316"/>
            <a:ext cx="2712978" cy="232410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27352" y="6341419"/>
            <a:ext cx="3058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Рис. </a:t>
            </a:r>
            <a:r>
              <a:rPr lang="ru-RU" sz="1600" dirty="0" smtClean="0"/>
              <a:t>8. </a:t>
            </a:r>
            <a:r>
              <a:rPr lang="ru-RU" sz="1600" dirty="0" smtClean="0"/>
              <a:t>План Д-наблюдения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96887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45135"/>
            <a:ext cx="10515600" cy="675005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+mn-lt"/>
              </a:rPr>
              <a:t>Диспансерное наблюдение в МИС «БАРС. Здравоохранение»</a:t>
            </a:r>
            <a:endParaRPr lang="ru-RU" sz="3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7310"/>
            <a:ext cx="10515600" cy="483965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Паспорт врачебного участка, форма  030/у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/>
              <a:t>Паспорт врачебного участка, форма  030/у </a:t>
            </a:r>
            <a:r>
              <a:rPr lang="ru-RU" dirty="0" smtClean="0"/>
              <a:t> </a:t>
            </a:r>
            <a:r>
              <a:rPr lang="ru-RU" dirty="0"/>
              <a:t>формируется автоматически. </a:t>
            </a:r>
          </a:p>
          <a:p>
            <a:pPr marL="0" indent="0">
              <a:buNone/>
            </a:pPr>
            <a:r>
              <a:rPr lang="ru-RU" dirty="0" smtClean="0"/>
              <a:t>формируется автоматически. </a:t>
            </a:r>
          </a:p>
          <a:p>
            <a:pPr marL="0" indent="0">
              <a:buNone/>
            </a:pPr>
            <a:r>
              <a:rPr lang="ru-RU" dirty="0" smtClean="0"/>
              <a:t>Посмотреть и распечатать созданный паспорт можно следующим образом:</a:t>
            </a:r>
          </a:p>
          <a:p>
            <a:pPr marL="0" indent="0">
              <a:buNone/>
            </a:pPr>
            <a:r>
              <a:rPr lang="ru-RU" dirty="0" smtClean="0"/>
              <a:t>Отчеты - отчеты по населению - № 030 /у   ВОП/тер Паспорт врачебного участка - выбираем номер своего участка. </a:t>
            </a:r>
            <a:r>
              <a:rPr lang="ru-RU" dirty="0" smtClean="0">
                <a:solidFill>
                  <a:srgbClr val="C00000"/>
                </a:solidFill>
              </a:rPr>
              <a:t>Необходимо знать все цифры паспорта своего участка!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ВАЖНО!!!</a:t>
            </a:r>
            <a:r>
              <a:rPr lang="ru-RU" dirty="0" smtClean="0"/>
              <a:t>Для правильного формирования паспорта необходимо вносить все достоверные сведения о пациенте  и </a:t>
            </a:r>
            <a:r>
              <a:rPr lang="ru-RU" u="sng" dirty="0" smtClean="0">
                <a:solidFill>
                  <a:srgbClr val="C00000"/>
                </a:solidFill>
              </a:rPr>
              <a:t>обязательно </a:t>
            </a:r>
            <a:r>
              <a:rPr lang="ru-RU" dirty="0" smtClean="0"/>
              <a:t>группу инвалидности ( при ее  наличии). Ежедневно сверять умерших и выбывших.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414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</a:rPr>
              <a:t>Диспансерное наблюдение в МИС «БАРС. Здравоохранение»</a:t>
            </a:r>
            <a:endParaRPr lang="ru-RU" sz="3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7310"/>
            <a:ext cx="10515600" cy="483965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Паспорт врачебного участка гражданина, имеющего право на получение набора социальных услуг, форма  030-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13/у</a:t>
            </a:r>
          </a:p>
          <a:p>
            <a:r>
              <a:rPr lang="ru-RU" dirty="0" smtClean="0"/>
              <a:t> </a:t>
            </a:r>
            <a:r>
              <a:rPr lang="ru-RU" dirty="0"/>
              <a:t>Паспорт </a:t>
            </a:r>
            <a:r>
              <a:rPr lang="ru-RU" dirty="0" smtClean="0"/>
              <a:t>врачебного участка гражданина, имеющего право на получение набора социальных услуг, форма  030- 13/у, пока автоматически  формируется только по ФИО врача в АСУЛОН ЛПУ. </a:t>
            </a:r>
          </a:p>
          <a:p>
            <a:r>
              <a:rPr lang="ru-RU" dirty="0" smtClean="0"/>
              <a:t>Посмотреть и распечатать паспорт  врачебного участка гражданина, имеющего право на получение набора социальных услуг, можно следующим образом:</a:t>
            </a:r>
          </a:p>
          <a:p>
            <a:pPr marL="263525" indent="0">
              <a:buNone/>
            </a:pPr>
            <a:r>
              <a:rPr lang="ru-RU" dirty="0" smtClean="0"/>
              <a:t>АСУЛОН слева выбираем «Выписка рецептов» - «Отчеты по рецептам» - «Форма 030-13/у» и выбираем «Федеральный» источник финансирования, далее указываем за «период». Вы получите список врачей которые выписывали федеральным льготникам рецепты за этот период.</a:t>
            </a:r>
          </a:p>
          <a:p>
            <a:pPr marL="263525" indent="-171450">
              <a:buNone/>
            </a:pPr>
            <a:r>
              <a:rPr lang="ru-RU" dirty="0" smtClean="0"/>
              <a:t> 	</a:t>
            </a:r>
            <a:r>
              <a:rPr lang="ru-RU" dirty="0" smtClean="0">
                <a:solidFill>
                  <a:srgbClr val="C00000"/>
                </a:solidFill>
              </a:rPr>
              <a:t>Важно!!! </a:t>
            </a:r>
            <a:r>
              <a:rPr lang="ru-RU" dirty="0" smtClean="0"/>
              <a:t>Таблица начинается на одном листе (6 столбцов , а остальные -  до 20 столбца и подписи врача на других страницах, смотрите внимательно , таблица не удобная)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493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831</TotalTime>
  <Words>985</Words>
  <Application>Microsoft Office PowerPoint</Application>
  <PresentationFormat>Широкоэкранный</PresentationFormat>
  <Paragraphs>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Диспансерное наблюдение   в МИС «БАРС,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  <vt:lpstr>Диспансерное наблюдение в МИС «БАРС. Здравоохранение»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Диспансерное наблюдение  в МИС «БАРС, ЗДРАВООХРАНЕНИЕ»</dc:title>
  <dc:creator>well</dc:creator>
  <cp:lastModifiedBy>Тулисов Алуксандр Владимирович</cp:lastModifiedBy>
  <cp:revision>44</cp:revision>
  <cp:lastPrinted>2019-07-31T14:49:21Z</cp:lastPrinted>
  <dcterms:created xsi:type="dcterms:W3CDTF">2019-07-31T10:07:28Z</dcterms:created>
  <dcterms:modified xsi:type="dcterms:W3CDTF">2022-07-07T07:17:06Z</dcterms:modified>
</cp:coreProperties>
</file>