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47" r:id="rId3"/>
    <p:sldId id="346" r:id="rId4"/>
    <p:sldId id="349" r:id="rId5"/>
    <p:sldId id="307" r:id="rId6"/>
    <p:sldId id="308" r:id="rId7"/>
    <p:sldId id="309" r:id="rId8"/>
    <p:sldId id="310" r:id="rId9"/>
    <p:sldId id="329" r:id="rId10"/>
    <p:sldId id="330" r:id="rId11"/>
    <p:sldId id="332" r:id="rId12"/>
    <p:sldId id="331" r:id="rId13"/>
    <p:sldId id="311" r:id="rId14"/>
    <p:sldId id="313" r:id="rId15"/>
    <p:sldId id="312" r:id="rId16"/>
    <p:sldId id="315" r:id="rId17"/>
    <p:sldId id="350" r:id="rId18"/>
    <p:sldId id="33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CCFFFF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01F0E-8DC0-4952-82F2-4FEA694B01F2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9DA0-F036-430F-BF75-66B23DD76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9DA0-F036-430F-BF75-66B23DD7636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184" y="2549355"/>
            <a:ext cx="8858312" cy="16117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СИСТЕМА УЧЕТА ДОНОРСКИХ ОРГАНОВ И ТКАНЕЙ ЧЕЛОВЕКА, ДОНОРОВ ОРГАНОВ И ТКАНЕЙ ЧЕЛОВЕКА, ПАЦИЕНТОВ (РЕЦИПИЕНТОВ) В РФ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516" y="4293096"/>
            <a:ext cx="8143932" cy="98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Хомяков Сергей Михайлович,</a:t>
            </a:r>
          </a:p>
          <a:p>
            <a:pPr algn="just">
              <a:spcAft>
                <a:spcPts val="500"/>
              </a:spcAft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заместитель директора – руководитель центра организационно-методического руководства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4624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ФГБУ «Национальный медицинский исследовательский центр трансплантологии и искусственных органов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имени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академика В.И. Шумакова» Минздрава России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0724" y="6372036"/>
            <a:ext cx="379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e-mail: profkom_transpl@mail.ru</a:t>
            </a:r>
            <a:endParaRPr lang="ru-RU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1068936" cy="151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323850"/>
            <a:ext cx="702945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10" y="148713"/>
            <a:ext cx="9035294" cy="637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520" y="5476465"/>
            <a:ext cx="8712968" cy="904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1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Форма федерального статистического наблюдения по форме № 14 </a:t>
            </a:r>
          </a:p>
          <a:p>
            <a:pPr marL="342900" lvl="0" indent="-342900" algn="ctr">
              <a:lnSpc>
                <a:spcPct val="11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65653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2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РЕКОМЕНДАЦИИ.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 формировании формы № 14, таблица 4201 в графе трансплантация «легкого» показывается число трансплантаций легкого и (или) легких.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графе трансплантация «печени» показывается число трансплантаций печени и (или) фрагментов печени.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графе трансплантация «поджелудочной железы» показывается число трансплантаций поджелудочной железы с 12-перстной кишкой.</a:t>
            </a:r>
          </a:p>
          <a:p>
            <a:pPr marL="342900" indent="-342900" algn="just">
              <a:lnSpc>
                <a:spcPct val="120000"/>
              </a:lnSpc>
              <a:buFontTx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графе трансплантация «тонкой кишки» показывается число трансплантаций кишечника и его фрагментов.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графе трансплантация «прочих органов» показывается число трансплантаций трахеи, верхней конечности и ее фрагментов, нижней конечности и ее фрагментов.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графе трансплантация 2-х и более органов показывается число трансплантаций комплекса сердце – легкие; почки и печени; почки и поджелудочной железы; почки и сердца; печени и поджелудочной железы; и др.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Реконструктивно-пластические операции с использованием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аутотрансплантатов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органов и (или) тканей человека в разделе 4201 не показываются.</a:t>
            </a:r>
          </a:p>
          <a:p>
            <a:pPr marL="342900" lvl="0" indent="-342900" algn="just">
              <a:lnSpc>
                <a:spcPct val="12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Реконструктивно-пластические операции с использованием медицинских изделий, полученных из органов и (или) тканей человека, в разделе 4201 не учитываются.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399714" cy="6204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6632"/>
            <a:ext cx="4399714" cy="6204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52700"/>
            <a:ext cx="4399714" cy="5856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86" y="176789"/>
            <a:ext cx="4399714" cy="6204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6789"/>
            <a:ext cx="4399714" cy="6204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502" y="116632"/>
            <a:ext cx="4399714" cy="6204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12968" cy="45299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spcAft>
                <a:spcPts val="50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Перспективы развития системы учета донорских органов и тканей человека, доноров органов и тканей, пациентов (реципиентов)</a:t>
            </a:r>
          </a:p>
          <a:p>
            <a:pPr lvl="0" algn="just">
              <a:lnSpc>
                <a:spcPct val="120000"/>
              </a:lnSpc>
              <a:spcAft>
                <a:spcPts val="50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1. Персонифицированный учет.</a:t>
            </a:r>
          </a:p>
          <a:p>
            <a:pPr lvl="0" algn="just">
              <a:lnSpc>
                <a:spcPct val="120000"/>
              </a:lnSpc>
              <a:spcAft>
                <a:spcPts val="50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2. Организация учета пациентов в листе ожидания трансплантации органов.</a:t>
            </a:r>
          </a:p>
          <a:p>
            <a:pPr lvl="0" algn="just">
              <a:lnSpc>
                <a:spcPct val="120000"/>
              </a:lnSpc>
              <a:spcAft>
                <a:spcPts val="50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3. Организация учета пациентов с трансплантированными органами.</a:t>
            </a:r>
          </a:p>
          <a:p>
            <a:pPr lvl="0" algn="just">
              <a:lnSpc>
                <a:spcPct val="120000"/>
              </a:lnSpc>
              <a:spcAft>
                <a:spcPts val="50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4. Организация учета донорских тканей.</a:t>
            </a:r>
          </a:p>
          <a:p>
            <a:pPr lvl="0" algn="just">
              <a:lnSpc>
                <a:spcPct val="120000"/>
              </a:lnSpc>
              <a:spcAft>
                <a:spcPts val="50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5. Совершенствование учетных форм по составу данных.</a:t>
            </a:r>
          </a:p>
          <a:p>
            <a:pPr lvl="0" algn="just">
              <a:lnSpc>
                <a:spcPct val="120000"/>
              </a:lnSpc>
              <a:spcAft>
                <a:spcPts val="50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6. Техническое развитие, интеграция с другими информационными системами.</a:t>
            </a:r>
          </a:p>
          <a:p>
            <a:pPr lvl="0" algn="just">
              <a:lnSpc>
                <a:spcPct val="120000"/>
              </a:lnSpc>
              <a:spcAft>
                <a:spcPts val="50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реализации пунктов 1-6 требуется внесение изменений в законодательство РФ.</a:t>
            </a: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933" y="4703588"/>
            <a:ext cx="5567363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6165304"/>
            <a:ext cx="379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e-mail: profkom_transpl@mail.ru</a:t>
            </a:r>
            <a:endParaRPr lang="ru-RU" b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1703" y="18864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4274"/>
            <a:ext cx="4192152" cy="57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928992" cy="5717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  <a:spcAft>
                <a:spcPts val="10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Терминология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120000"/>
              </a:lnSpc>
              <a:spcAft>
                <a:spcPts val="10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Орган - часть тела человека, формируемая различными тканями, постоянно поддерживающая (сохраняющая) свою структуру, имеющая автономное сосудистое обеспечение и выполняющая самостоятельные физиологические функции.</a:t>
            </a:r>
          </a:p>
          <a:p>
            <a:pPr algn="just" fontAlgn="base">
              <a:lnSpc>
                <a:spcPct val="120000"/>
              </a:lnSpc>
              <a:spcAft>
                <a:spcPts val="10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Донорство органов – процесс посмертного или добровольного прижизненного предоставления органов человека в целях трансплантации другому человеку для лечения заболевания или патологического состояния.</a:t>
            </a:r>
          </a:p>
          <a:p>
            <a:pPr algn="just" fontAlgn="base">
              <a:lnSpc>
                <a:spcPct val="120000"/>
              </a:lnSpc>
              <a:spcAft>
                <a:spcPts val="10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Донор – человек живой или человек, в отношении которого констатирована смерть, органы которого используются в целях трансплантации.</a:t>
            </a:r>
          </a:p>
          <a:p>
            <a:pPr algn="just" fontAlgn="base">
              <a:lnSpc>
                <a:spcPct val="120000"/>
              </a:lnSpc>
              <a:spcAft>
                <a:spcPts val="10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Трансплантация – метод лечения, основанный на  полном или частичном замещении органа или комплекса органов при их необратимом, угрожающем жизни человека поражении, аналогичным органом, комплексом органов или частью органа.</a:t>
            </a:r>
          </a:p>
          <a:p>
            <a:pPr algn="just" fontAlgn="base">
              <a:lnSpc>
                <a:spcPct val="120000"/>
              </a:lnSpc>
              <a:spcAft>
                <a:spcPts val="10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Реципиент – пациент, нуждающийся в лечении методом трансплантации органов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base">
              <a:lnSpc>
                <a:spcPct val="120000"/>
              </a:lnSpc>
              <a:spcAft>
                <a:spcPts val="1000"/>
              </a:spcAft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120000"/>
              </a:lnSpc>
              <a:spcAft>
                <a:spcPts val="1000"/>
              </a:spcAft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Источник. Проект федерального закона «О донорстве органов человека и их трансплантации (пересадке)»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87534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504" y="72368"/>
            <a:ext cx="8928992" cy="25842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  <a:spcAft>
                <a:spcPts val="10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РФ медицинская помощь по трансплантации органов организована в 32 регионах, операции по трансплантации органов выполняются в 61 медицинской организации (центрах трансплантации). В листе ожидания трансплантации органов состоит до 10000 пациентов. Число пациентов с трансплантированными органами, проживающих в стране, превышает 16500.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fontAlgn="base">
              <a:lnSpc>
                <a:spcPct val="120000"/>
              </a:lnSpc>
              <a:spcAft>
                <a:spcPts val="10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2018 году в РФ было выполнено 2193 пересадки органов (233 – детям), из них 1361 трансплантаций почки, 505 печени, 285 сердца.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Число доноров органов составило 1003, из них 639 посмертных доноров и 364 прижизненных доноров.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07"/>
            <a:ext cx="8928992" cy="68100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  <a:spcAft>
                <a:spcPts val="10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Нормативно-правовая база</a:t>
            </a:r>
          </a:p>
          <a:p>
            <a:pPr marL="342900" indent="-342900" algn="just" fontAlgn="base">
              <a:lnSpc>
                <a:spcPct val="120000"/>
              </a:lnSpc>
              <a:spcAft>
                <a:spcPts val="500"/>
              </a:spcAft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Федеральный закон от 21 ноября 2011 года № 323-ФЗ «Об основах охраны   здоровья граждан в РФ».</a:t>
            </a:r>
          </a:p>
          <a:p>
            <a:pPr marL="342900" indent="-342900" algn="just" fontAlgn="base">
              <a:lnSpc>
                <a:spcPct val="120000"/>
              </a:lnSpc>
              <a:spcAft>
                <a:spcPts val="500"/>
              </a:spcAft>
              <a:buAutoNum type="arabicPeriod" startAt="2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Закон РФ от 22 декабря 1992 года № 4180-I «О трансплантации органов и (или) тканей человека».</a:t>
            </a:r>
          </a:p>
          <a:p>
            <a:pPr marL="342900" indent="-342900" algn="just" fontAlgn="base">
              <a:lnSpc>
                <a:spcPct val="120000"/>
              </a:lnSpc>
              <a:spcAft>
                <a:spcPts val="500"/>
              </a:spcAft>
              <a:buAutoNum type="arabicPeriod" startAt="2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Приказ Минздрава России от 31 октября 2012 года № 567н «Об утверждении Порядка оказания медицинской помощи по профилю «хирургия (трансплантация органов и (или) тканей человека)».</a:t>
            </a:r>
          </a:p>
          <a:p>
            <a:pPr marL="342900" indent="-342900" algn="just" fontAlgn="base">
              <a:lnSpc>
                <a:spcPct val="120000"/>
              </a:lnSpc>
              <a:spcAft>
                <a:spcPts val="500"/>
              </a:spcAft>
              <a:buAutoNum type="arabicPeriod" startAt="2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Приказ Минздрава России от 25 декабря 2014 года № 908н «О Порядке установления диагноза смерти мозга человека».</a:t>
            </a:r>
          </a:p>
          <a:p>
            <a:pPr marL="342900" indent="-342900" algn="just" fontAlgn="base">
              <a:lnSpc>
                <a:spcPct val="120000"/>
              </a:lnSpc>
              <a:spcAft>
                <a:spcPts val="500"/>
              </a:spcAft>
              <a:buAutoNum type="arabicPeriod" startAt="2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Приказ Минздрава России и РАН от 4 июня 2015 года № 307н/4 «Об утверждении перечня учреждений здравоохранения, осуществляющих забор, заготовку и трансплантацию органов и (или) тканей человека». </a:t>
            </a:r>
          </a:p>
          <a:p>
            <a:pPr marL="342900" indent="-342900" algn="just" fontAlgn="base">
              <a:lnSpc>
                <a:spcPct val="120000"/>
              </a:lnSpc>
              <a:spcAft>
                <a:spcPts val="500"/>
              </a:spcAft>
              <a:buAutoNum type="arabicPeriod" startAt="2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Приказ Минздрава России и РАН от 4 июня 2015 года № 306н/3 «Об утверждении перечня объектов трансплантации». </a:t>
            </a:r>
          </a:p>
          <a:p>
            <a:pPr marL="342900" indent="-342900" algn="just" fontAlgn="base">
              <a:lnSpc>
                <a:spcPct val="120000"/>
              </a:lnSpc>
              <a:spcAft>
                <a:spcPts val="500"/>
              </a:spcAft>
              <a:buAutoNum type="arabicPeriod" startAt="2"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Приказ Минздрава России от 8 июня 2016 года № 355н «Об утверждении порядка учета донорских органов и тканей человека, доноров органов и тканей, пациентов (реципиентов), форм медицинской документации и формы статистической отчетности в целях осуществления учета донорских органов и тканей человека, доноров органов и тканей, пациентов (реципиентов) и порядка их заполнения»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3734"/>
            <a:ext cx="3816424" cy="4967514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ЗАКОН СОХРАНЕНИЯ МАССЫ ВЕЩЕСТВА</a:t>
            </a:r>
          </a:p>
          <a:p>
            <a:pPr algn="just">
              <a:lnSpc>
                <a:spcPct val="110000"/>
              </a:lnSpc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«Все перемены, в натуре случающиеся, такого суть состояния, что сколько чего у одного тела отнимется, столько присовокупится к другому. Так, ежели где убудет несколько материи, то умножится в другом месте; сколько часов положит кто на бдение, столько же сну отнимет…”.</a:t>
            </a:r>
            <a:r>
              <a:rPr lang="ru-RU" dirty="0" smtClean="0"/>
              <a:t> </a:t>
            </a:r>
          </a:p>
          <a:p>
            <a:pPr algn="just">
              <a:lnSpc>
                <a:spcPct val="110000"/>
              </a:lnSpc>
            </a:pPr>
            <a:endParaRPr lang="ru-RU" dirty="0" smtClean="0"/>
          </a:p>
          <a:p>
            <a:pPr algn="ctr">
              <a:lnSpc>
                <a:spcPct val="11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«Рассуждение о твёрдости и жидкости тел» (1760)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upload.wikimedia.org/wikipedia/commons/4/4d/M.V._Lomonosov_by_L.Miropolskiy_after_G.C.Prenner_%281787%2C_RAN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364" y="44624"/>
            <a:ext cx="4549140" cy="609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5881" y="6165304"/>
            <a:ext cx="38945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Михаил Васильевич Ломоносов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1711 г. – 1765 г.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348880"/>
            <a:ext cx="8928992" cy="40534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10000"/>
              </a:lnSpc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СТРУКТУРА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Порядок учета донорских органов и тканей человека, доноров органов и тканей, пациентов (реципиентов).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Учетная форма N 039/у "Медицинская карта донора органов (тканей)».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Учетная форма N 039-1/у "Медицинская карта пациента (реципиента)».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Учетная форма N 008-1/у "Журнал учета изъятий органов (тканей) у доноров в медицинских организациях».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Учетная форма N 008-2/у "Журнал учета трансплантаций в медицинских организациях».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Форма статистической отчетности N 63 "Сведения о донорстве органов и тканей и трансплантации в медицинских организациях».</a:t>
            </a:r>
          </a:p>
          <a:p>
            <a:pPr marL="342900" indent="-342900" algn="ctr">
              <a:lnSpc>
                <a:spcPct val="120000"/>
              </a:lnSpc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+ Порядки заполнения указанных форм!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356346"/>
            <a:ext cx="8928992" cy="19205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Приказ Минздрава России от 08.06.2016 г. № 355н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«Об утверждении порядка учета донорских органов и тканей человека, доноров органов и тканей, пациентов (реципиентов), форм медицинской документации и формы статистической отчетности в целях осуществления учета донорских органов и тканей человека, доноров органов и тканей, пациентов (реципиентов) и порядка их заполнения.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928992" cy="66012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1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ПОРЯДОК УЧЕТА ДОНОРСКИХ ОРГАНОВ И ТКАНЕЙ ЧЕЛОВЕКА, ДОНОРОВ ОРГАНОВ И ТКАНЕЙ, ПАЦИЕНТОВ (РЕЦИПИЕНТОВ).</a:t>
            </a:r>
          </a:p>
          <a:p>
            <a:pPr marL="342900" indent="-342900" algn="ctr">
              <a:lnSpc>
                <a:spcPct val="110000"/>
              </a:lnSpc>
            </a:pP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0000"/>
              </a:lnSpc>
              <a:spcAft>
                <a:spcPts val="500"/>
              </a:spcAft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Цель учета: Порядок устанавливает правила ведения учета в целях обеспечения оказания СМП, в том числе ВМП, методом трансплантации (пересадки).</a:t>
            </a:r>
          </a:p>
          <a:p>
            <a:pPr marL="342900" indent="-342900" algn="just">
              <a:lnSpc>
                <a:spcPct val="110000"/>
              </a:lnSpc>
              <a:spcAft>
                <a:spcPts val="500"/>
              </a:spcAft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Учет обязаны вести медицинские и иные организации, которые включены в Перечень учреждений здравоохранения, осуществляющих забор, заготовку и трансплантацию органов и (или) тканей человека (Приказ Минздрава России и РАН от 20 февраля 2019 г. N 73н/2).</a:t>
            </a:r>
          </a:p>
          <a:p>
            <a:pPr marL="342900" indent="-342900" algn="just">
              <a:lnSpc>
                <a:spcPct val="110000"/>
              </a:lnSpc>
              <a:spcAft>
                <a:spcPts val="500"/>
              </a:spcAft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Учет ведется посредством форм учетной медицинской документации и формы отраслевой статистической отчетности.</a:t>
            </a:r>
          </a:p>
          <a:p>
            <a:pPr marL="342900" indent="-342900" algn="just">
              <a:lnSpc>
                <a:spcPct val="110000"/>
              </a:lnSpc>
              <a:spcAft>
                <a:spcPts val="500"/>
              </a:spcAft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Формы заполняет медицинский работник, уполномоченный руководителем медицинской организацией.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0000"/>
              </a:lnSpc>
              <a:spcAft>
                <a:spcPts val="500"/>
              </a:spcAft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Формы учетной медицинской документации и форма отраслевой статистической отчетности надлежит:</a:t>
            </a:r>
          </a:p>
          <a:p>
            <a:pPr marL="342900" indent="-342900" algn="just">
              <a:lnSpc>
                <a:spcPct val="110000"/>
              </a:lnSpc>
              <a:spcAft>
                <a:spcPts val="5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5.1. вести на бумажном носителе и (или) в электронном виде;</a:t>
            </a:r>
          </a:p>
          <a:p>
            <a:pPr marL="342900" indent="-342900" algn="just">
              <a:lnSpc>
                <a:spcPct val="110000"/>
              </a:lnSpc>
              <a:spcAft>
                <a:spcPts val="5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5.2.предоставлять (медицинской организацией) в Минздрав России в установленные сроки.</a:t>
            </a:r>
          </a:p>
          <a:p>
            <a:pPr marL="342900" indent="-342900" algn="just">
              <a:lnSpc>
                <a:spcPct val="110000"/>
              </a:lnSpc>
              <a:spcAft>
                <a:spcPts val="5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6. Журналы учета хранятся у медицинского работника, уполномоченного руководителем медицинской организации, в условиях, обеспечивающих соблюдение положений статьи 13 Федерального закона от 21 ноября 2011 г. N 323-ФЗ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(Соблюдение врачебной тайны).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323528" y="188640"/>
            <a:ext cx="8640960" cy="6477818"/>
            <a:chOff x="323528" y="836712"/>
            <a:chExt cx="8640960" cy="6477818"/>
          </a:xfrm>
        </p:grpSpPr>
        <p:sp>
          <p:nvSpPr>
            <p:cNvPr id="3" name="TextBox 2"/>
            <p:cNvSpPr txBox="1"/>
            <p:nvPr/>
          </p:nvSpPr>
          <p:spPr>
            <a:xfrm>
              <a:off x="1187624" y="836712"/>
              <a:ext cx="6840760" cy="33855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Министерство здравоохранения Российской Федерации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313473"/>
              <a:ext cx="5400600" cy="156966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ФГБУ «Центральный научно-исследовательский институт организации и информатизации здравоохранения»  Минздрава России</a:t>
              </a:r>
            </a:p>
            <a:p>
              <a:pPr algn="ctr"/>
              <a:r>
                <a:rPr lang="ru-RU" sz="16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Информационная система МЗ РФ</a:t>
              </a:r>
            </a:p>
            <a:p>
              <a:pPr algn="ctr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Письмо Минздрава России </a:t>
              </a:r>
            </a:p>
            <a:p>
              <a:pPr algn="ctr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от 29 августа 2016 г. № 17-01-11286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67544" y="5148481"/>
              <a:ext cx="7956178" cy="872807"/>
              <a:chOff x="1259632" y="4716433"/>
              <a:chExt cx="7056784" cy="87280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547664" y="5004465"/>
                <a:ext cx="6768752" cy="5847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403648" y="4860449"/>
                <a:ext cx="6768752" cy="5847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59632" y="4716433"/>
                <a:ext cx="6768752" cy="584775"/>
              </a:xfrm>
              <a:prstGeom prst="rect">
                <a:avLst/>
              </a:prstGeom>
              <a:solidFill>
                <a:srgbClr val="CCFFCC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latin typeface="Arial" pitchFamily="34" charset="0"/>
                    <a:cs typeface="Arial" pitchFamily="34" charset="0"/>
                  </a:rPr>
                  <a:t>Медицинские организации</a:t>
                </a:r>
              </a:p>
              <a:p>
                <a:pPr algn="ctr"/>
                <a:r>
                  <a:rPr lang="ru-RU" sz="1600" b="1" dirty="0" smtClean="0">
                    <a:latin typeface="Arial" pitchFamily="34" charset="0"/>
                    <a:cs typeface="Arial" pitchFamily="34" charset="0"/>
                  </a:rPr>
                  <a:t>(приказ МЗ РФ и РАН № от 4 июня 2015 г. № 307н/4)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600" b="1" dirty="0" smtClean="0">
                    <a:latin typeface="Arial" pitchFamily="34" charset="0"/>
                    <a:cs typeface="Arial" pitchFamily="34" charset="0"/>
                  </a:rPr>
                  <a:t>и др.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2" name="Прямая со стрелкой 11"/>
            <p:cNvCxnSpPr/>
            <p:nvPr/>
          </p:nvCxnSpPr>
          <p:spPr>
            <a:xfrm flipV="1">
              <a:off x="755576" y="2996952"/>
              <a:ext cx="0" cy="201622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5940152" y="1268760"/>
              <a:ext cx="0" cy="374441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084168" y="2537609"/>
              <a:ext cx="2736303" cy="132343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Сведения о донорстве органов и тканей и трансплантации в МО, форма № 63</a:t>
              </a:r>
            </a:p>
            <a:p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(на бумажном носителе)</a:t>
              </a:r>
              <a:endParaRPr lang="ru-RU" sz="16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1600" y="2996952"/>
              <a:ext cx="4752528" cy="206210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1). Сведения о доноре органов и тканей, форма № 039/у (</a:t>
              </a:r>
              <a:r>
                <a:rPr lang="ru-RU" sz="1600" b="1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в течение 48 часов</a:t>
              </a:r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);</a:t>
              </a:r>
            </a:p>
            <a:p>
              <a:pPr algn="just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2) Сведения о пациенте (реципиенте), форма № 039-1/у (</a:t>
              </a:r>
              <a:r>
                <a:rPr lang="ru-RU" sz="1600" b="1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в течение 48 часов</a:t>
              </a:r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); </a:t>
              </a:r>
            </a:p>
            <a:p>
              <a:pPr algn="just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3) Сведения о донорстве органов и тканей и трансплантации в МО, </a:t>
              </a:r>
            </a:p>
            <a:p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форма № 63 (</a:t>
              </a:r>
              <a:r>
                <a:rPr lang="ru-RU" sz="1600" b="1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квартальная – до 5 числа;</a:t>
              </a:r>
            </a:p>
            <a:p>
              <a:r>
                <a:rPr lang="ru-RU" sz="1600" b="1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годовая – до 15 января</a:t>
              </a:r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). </a:t>
              </a:r>
              <a:endParaRPr lang="ru-RU" sz="16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flipH="1">
              <a:off x="531168" y="5813648"/>
              <a:ext cx="8384" cy="71169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83568" y="6237312"/>
              <a:ext cx="8280920" cy="107721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1) Журнал учета изъятий органов (тканей) у живых (умерших) доноров в МО, форма № 008-1/у. </a:t>
              </a:r>
            </a:p>
            <a:p>
              <a:pPr algn="just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 2) Журнал учета трансплантаций в МО, форма № 008-2/у. </a:t>
              </a:r>
            </a:p>
            <a:p>
              <a:pPr algn="just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3) Архив форм №№ 039/у, 039-1/у, 63.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58477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Письмо Минздрава России от 18 июля 2017 г. № 13-2/2-256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«О некоторых вопросах статистического учета в части трансплантации органов»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712968" cy="33424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1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Данные о трансплантации органов на федеральный уровень предоставляются в три источника:</a:t>
            </a:r>
          </a:p>
          <a:p>
            <a:pPr marL="342900" lvl="0" indent="-342900" algn="just">
              <a:lnSpc>
                <a:spcPct val="11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 запросу главного внештатного специалиста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трансплантолога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Минздрава России (годовая, в ФГБУ «НМИЦ ТИО им.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В.И. Шумакова»);</a:t>
            </a:r>
          </a:p>
          <a:p>
            <a:pPr marL="342900" lvl="0" indent="-342900" algn="just">
              <a:lnSpc>
                <a:spcPct val="11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рамках федерального статистического наблюдения по форме № 14 «Сведения о деятельности подразделений медицинской организации, оказывающих медицинскую помощь в стационарных условиях» (годовая, в Минздрав России);</a:t>
            </a:r>
          </a:p>
          <a:p>
            <a:pPr marL="342900" lvl="0" indent="-342900" algn="just">
              <a:lnSpc>
                <a:spcPct val="110000"/>
              </a:lnSpc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рамках отраслевого статистического наблюдения – по форме № 63 «Сведения о донорстве органов и тканей и трансплантации в медицинских организациях» (квартальная, годовая, в Минздрав России, в ФГБУ «ЦНИИОИЗ»).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221088"/>
            <a:ext cx="8712968" cy="24191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ряде субъектов РФ данные, представленные медицинскими организациями в вышеперечисленных источниках, по итогам 2016 г. имеют разные значения (1704 / 1562 / 1272)!</a:t>
            </a:r>
          </a:p>
          <a:p>
            <a:pPr indent="457200" algn="just">
              <a:lnSpc>
                <a:spcPct val="120000"/>
              </a:lnSpc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Во избежание повторения подобных ошибок, рекомендуется использовать  перечень объектов трансплантации (приказ Минздрава Росси и </a:t>
            </a:r>
            <a:r>
              <a:rPr lang="ru-RU" b="1" u="sng" dirty="0" err="1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 РАН № 306н от 4 июня 2015 г. «Об утверждении перечня объектов трансплантации»).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1443</Words>
  <Application>Microsoft Office PowerPoint</Application>
  <PresentationFormat>Экран (4:3)</PresentationFormat>
  <Paragraphs>96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985</cp:revision>
  <dcterms:modified xsi:type="dcterms:W3CDTF">2019-10-10T10:04:48Z</dcterms:modified>
</cp:coreProperties>
</file>