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x-emf" Extension="emf"/>
  <Default ContentType="application/vnd.openxmlformats-package.relationships+xml" Extension="rels"/>
  <Default ContentType="application/xml" Extension="xml"/>
  <Default ContentType="application/x-fontdata" Extension="fntdata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72" r:id="rId7"/>
    <p:sldId id="267" r:id="rId8"/>
    <p:sldId id="273" r:id="rId9"/>
    <p:sldId id="268" r:id="rId10"/>
    <p:sldId id="278" r:id="rId11"/>
    <p:sldId id="279" r:id="rId12"/>
    <p:sldId id="280" r:id="rId13"/>
    <p:sldId id="281" r:id="rId14"/>
    <p:sldId id="282" r:id="rId15"/>
    <p:sldId id="269" r:id="rId16"/>
  </p:sldIdLst>
  <p:sldSz cx="12192000" cy="6858000"/>
  <p:notesSz cx="6797675" cy="992505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SU6qnvj/U9im5jUjSJCxA1rCP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C4A48F-6706-4FFA-B0E6-4758CCC300CE}">
  <a:tblStyle styleId="{6BC4A48F-6706-4FFA-B0E6-4758CCC300CE}" styleName="Table_0">
    <a:wholeTbl>
      <a:tcTxStyle b="off" i="off">
        <a:font>
          <a:latin typeface="Open Sans"/>
          <a:ea typeface="Open Sans"/>
          <a:cs typeface="Open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6131255-EB7C-49D2-8404-F0828D55688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60" cy="49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1"/>
            <a:ext cx="2945660" cy="49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7076"/>
            <a:ext cx="2945660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27076"/>
            <a:ext cx="2945660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3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89" name="Google Shape;5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968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3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89" name="Google Shape;5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8823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3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89" name="Google Shape;5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9823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3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89" name="Google Shape;5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5786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3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89" name="Google Shape;5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041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0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55" name="Google Shape;65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0" name="Google Shape;1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838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7" name="Google Shape;2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4561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5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07" name="Google Shape;5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5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07" name="Google Shape;5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6803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3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3" tIns="46029" rIns="92083" bIns="4602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89" name="Google Shape;5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1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2"/>
          <p:cNvSpPr txBox="1"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72" name="Google Shape;72;p62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3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3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" name="Google Shape;79;p63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6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4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4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29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6" name="Google Shape;86;p6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4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5"/>
          <p:cNvSpPr txBox="1">
            <a:spLocks noGrp="1"/>
          </p:cNvSpPr>
          <p:nvPr>
            <p:ph type="title"/>
          </p:nvPr>
        </p:nvSpPr>
        <p:spPr>
          <a:xfrm rot="5400000">
            <a:off x="7133432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5"/>
          <p:cNvSpPr txBox="1">
            <a:spLocks noGrp="1"/>
          </p:cNvSpPr>
          <p:nvPr>
            <p:ph type="body" idx="1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2" name="Google Shape;92;p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5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5"/>
          <p:cNvSpPr txBox="1">
            <a:spLocks noGrp="1"/>
          </p:cNvSpPr>
          <p:nvPr>
            <p:ph type="title"/>
          </p:nvPr>
        </p:nvSpPr>
        <p:spPr>
          <a:xfrm>
            <a:off x="677341" y="1931994"/>
            <a:ext cx="8596667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5"/>
          <p:cNvSpPr txBox="1">
            <a:spLocks noGrp="1"/>
          </p:cNvSpPr>
          <p:nvPr>
            <p:ph type="body" idx="1"/>
          </p:nvPr>
        </p:nvSpPr>
        <p:spPr>
          <a:xfrm>
            <a:off x="677341" y="4527448"/>
            <a:ext cx="8596667" cy="151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85E6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85E6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85E6E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85E6E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85E6E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85E6E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85E6E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85E6E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85E6E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7"/>
          <p:cNvSpPr txBox="1"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body" idx="1"/>
          </p:nvPr>
        </p:nvSpPr>
        <p:spPr>
          <a:xfrm>
            <a:off x="831849" y="455263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8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body" idx="1"/>
          </p:nvPr>
        </p:nvSpPr>
        <p:spPr>
          <a:xfrm>
            <a:off x="845127" y="1828802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body" idx="2"/>
          </p:nvPr>
        </p:nvSpPr>
        <p:spPr>
          <a:xfrm>
            <a:off x="6172200" y="1828802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8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9"/>
          <p:cNvSpPr txBox="1"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2"/>
          </p:nvPr>
        </p:nvSpPr>
        <p:spPr>
          <a:xfrm>
            <a:off x="845127" y="2507552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body" idx="3"/>
          </p:nvPr>
        </p:nvSpPr>
        <p:spPr>
          <a:xfrm>
            <a:off x="6172201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59"/>
          <p:cNvSpPr txBox="1">
            <a:spLocks noGrp="1"/>
          </p:cNvSpPr>
          <p:nvPr>
            <p:ph type="body" idx="4"/>
          </p:nvPr>
        </p:nvSpPr>
        <p:spPr>
          <a:xfrm>
            <a:off x="6172201" y="2507552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0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sldNum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 ?><Relationships xmlns="http://schemas.openxmlformats.org/package/2006/relationships"><Relationship Id="rId8" Target="../media/image34.png" Type="http://schemas.openxmlformats.org/officeDocument/2006/relationships/image"/><Relationship Id="rId3" Target="../media/image3.png" Type="http://schemas.openxmlformats.org/officeDocument/2006/relationships/image"/><Relationship Id="rId7" Target="../media/image33.png" Type="http://schemas.openxmlformats.org/officeDocument/2006/relationships/image"/><Relationship Id="rId12" Target="../media/image38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32.png" Type="http://schemas.openxmlformats.org/officeDocument/2006/relationships/image"/><Relationship Id="rId11" Target="../media/image37.jpeg" Type="http://schemas.openxmlformats.org/officeDocument/2006/relationships/image"/><Relationship Id="rId5" Target="../media/image31.png" Type="http://schemas.openxmlformats.org/officeDocument/2006/relationships/image"/><Relationship Id="rId10" Target="../media/image36.png" Type="http://schemas.openxmlformats.org/officeDocument/2006/relationships/image"/><Relationship Id="rId4" Target="../media/image30.pn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35.png" Type="http://schemas.openxmlformats.org/officeDocument/2006/relationships/image"/><Relationship Id="rId13" Target="../media/image42.png" Type="http://schemas.openxmlformats.org/officeDocument/2006/relationships/image"/><Relationship Id="rId3" Target="../media/image3.png" Type="http://schemas.openxmlformats.org/officeDocument/2006/relationships/image"/><Relationship Id="rId7" Target="../media/image33.png" Type="http://schemas.openxmlformats.org/officeDocument/2006/relationships/image"/><Relationship Id="rId12" Target="../media/image41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32.png" Type="http://schemas.openxmlformats.org/officeDocument/2006/relationships/image"/><Relationship Id="rId11" Target="../media/image40.png" Type="http://schemas.openxmlformats.org/officeDocument/2006/relationships/image"/><Relationship Id="rId5" Target="../media/image31.png" Type="http://schemas.openxmlformats.org/officeDocument/2006/relationships/image"/><Relationship Id="rId10" Target="../media/image39.jpeg" Type="http://schemas.openxmlformats.org/officeDocument/2006/relationships/image"/><Relationship Id="rId4" Target="../media/image30.png" Type="http://schemas.openxmlformats.org/officeDocument/2006/relationships/image"/><Relationship Id="rId9" Target="../media/image36.png" Type="http://schemas.openxmlformats.org/officeDocument/2006/relationships/image"/><Relationship Id="rId14" Target="../media/image43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8" Target="../media/image46.png" Type="http://schemas.openxmlformats.org/officeDocument/2006/relationships/image"/><Relationship Id="rId13" Target="../media/image51.png" Type="http://schemas.openxmlformats.org/officeDocument/2006/relationships/image"/><Relationship Id="rId3" Target="../media/image3.png" Type="http://schemas.openxmlformats.org/officeDocument/2006/relationships/image"/><Relationship Id="rId7" Target="../media/image45.png" Type="http://schemas.openxmlformats.org/officeDocument/2006/relationships/image"/><Relationship Id="rId12" Target="../media/image50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4.png" Type="http://schemas.openxmlformats.org/officeDocument/2006/relationships/image"/><Relationship Id="rId11" Target="../media/image49.png" Type="http://schemas.openxmlformats.org/officeDocument/2006/relationships/image"/><Relationship Id="rId5" Target="../media/image43.png" Type="http://schemas.openxmlformats.org/officeDocument/2006/relationships/image"/><Relationship Id="rId10" Target="../media/image48.jpeg" Type="http://schemas.openxmlformats.org/officeDocument/2006/relationships/image"/><Relationship Id="rId4" Target="../media/image32.pn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3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10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9.jpg" Type="http://schemas.openxmlformats.org/officeDocument/2006/relationships/image"/><Relationship Id="rId5" Target="../media/image8.jpg" Type="http://schemas.openxmlformats.org/officeDocument/2006/relationships/image"/><Relationship Id="rId4" Target="../media/image7.jp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14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13.jpeg" Type="http://schemas.openxmlformats.org/officeDocument/2006/relationships/image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15.emf"/></Relationships>
</file>

<file path=ppt/slides/_rels/slide6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22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 ?><Relationships xmlns="http://schemas.openxmlformats.org/package/2006/relationships"><Relationship Id="rId8" Target="../media/image29.png" Type="http://schemas.openxmlformats.org/officeDocument/2006/relationships/image"/><Relationship Id="rId3" Target="../media/image3.png" Type="http://schemas.openxmlformats.org/officeDocument/2006/relationships/image"/><Relationship Id="rId7" Target="../media/image28.jp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7.jpg" Type="http://schemas.openxmlformats.org/officeDocument/2006/relationships/image"/><Relationship Id="rId5" Target="../media/image26.jpeg" Type="http://schemas.openxmlformats.org/officeDocument/2006/relationships/image"/><Relationship Id="rId4" Target="../media/image2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/>
          <p:nvPr/>
        </p:nvSpPr>
        <p:spPr>
          <a:xfrm rot="5239720">
            <a:off x="2239348" y="-204678"/>
            <a:ext cx="3787216" cy="7312530"/>
          </a:xfrm>
          <a:custGeom>
            <a:avLst/>
            <a:gdLst/>
            <a:ahLst/>
            <a:cxnLst/>
            <a:rect l="l" t="t" r="r" b="b"/>
            <a:pathLst>
              <a:path w="3139622" h="4467210" extrusionOk="0">
                <a:moveTo>
                  <a:pt x="0" y="0"/>
                </a:moveTo>
                <a:lnTo>
                  <a:pt x="0" y="1793728"/>
                </a:lnTo>
                <a:lnTo>
                  <a:pt x="3139622" y="4467210"/>
                </a:lnTo>
                <a:lnTo>
                  <a:pt x="3139622" y="2673482"/>
                </a:lnTo>
                <a:close/>
              </a:path>
            </a:pathLst>
          </a:cu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1631" cy="6177775"/>
          </a:xfrm>
          <a:custGeom>
            <a:avLst/>
            <a:gdLst/>
            <a:ahLst/>
            <a:cxnLst/>
            <a:rect l="l" t="t" r="r" b="b"/>
            <a:pathLst>
              <a:path w="10128248" h="6843252" extrusionOk="0">
                <a:moveTo>
                  <a:pt x="0" y="0"/>
                </a:moveTo>
                <a:lnTo>
                  <a:pt x="10128248" y="0"/>
                </a:lnTo>
                <a:lnTo>
                  <a:pt x="2123920" y="6843252"/>
                </a:lnTo>
                <a:lnTo>
                  <a:pt x="0" y="684325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5011615" y="4027789"/>
            <a:ext cx="666368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БЕРЕЖЛИВЫЕ ТЕХНОЛОГИИ В </a:t>
            </a:r>
            <a:r>
              <a:rPr lang="ru-RU" sz="3200" b="1" i="0" u="none" strike="noStrike" cap="none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ЗДРАВООХРАНЕНИИ КАЛИНИНГРАДСКОЙ </a:t>
            </a:r>
            <a:br>
              <a:rPr lang="ru-RU" sz="3200" b="1" i="0" u="none" strike="noStrike" cap="none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200" b="1" i="0" u="none" strike="noStrike" cap="none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ОБЛАСТИ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0" y="0"/>
            <a:ext cx="3314700" cy="2792345"/>
            <a:chOff x="3676342" y="966333"/>
            <a:chExt cx="4839316" cy="4925333"/>
          </a:xfrm>
        </p:grpSpPr>
        <p:sp>
          <p:nvSpPr>
            <p:cNvPr id="104" name="Google Shape;104;p1"/>
            <p:cNvSpPr/>
            <p:nvPr/>
          </p:nvSpPr>
          <p:spPr>
            <a:xfrm rot="5400000">
              <a:off x="3633335" y="1009343"/>
              <a:ext cx="4925330" cy="4839316"/>
            </a:xfrm>
            <a:prstGeom prst="rtTriangle">
              <a:avLst/>
            </a:prstGeom>
            <a:solidFill>
              <a:srgbClr val="2F92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3679096" y="966333"/>
              <a:ext cx="3823970" cy="3817620"/>
            </a:xfrm>
            <a:custGeom>
              <a:avLst/>
              <a:gdLst/>
              <a:ahLst/>
              <a:cxnLst/>
              <a:rect l="l" t="t" r="r" b="b"/>
              <a:pathLst>
                <a:path w="3823970" h="3817620" extrusionOk="0">
                  <a:moveTo>
                    <a:pt x="3823716" y="0"/>
                  </a:moveTo>
                  <a:lnTo>
                    <a:pt x="0" y="0"/>
                  </a:lnTo>
                  <a:lnTo>
                    <a:pt x="0" y="3817620"/>
                  </a:lnTo>
                  <a:lnTo>
                    <a:pt x="3823716" y="0"/>
                  </a:lnTo>
                  <a:close/>
                </a:path>
              </a:pathLst>
            </a:custGeom>
            <a:solidFill>
              <a:srgbClr val="051945">
                <a:alpha val="8313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06" name="Google Shape;10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9198" y="1523172"/>
            <a:ext cx="1519545" cy="149413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/>
          <p:nvPr/>
        </p:nvSpPr>
        <p:spPr>
          <a:xfrm>
            <a:off x="8943278" y="6177776"/>
            <a:ext cx="2601140" cy="367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2021 год</a:t>
            </a:r>
            <a:endParaRPr sz="1800" b="1" i="0" u="none" strike="noStrike" cap="none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3"/>
          <p:cNvSpPr/>
          <p:nvPr/>
        </p:nvSpPr>
        <p:spPr>
          <a:xfrm>
            <a:off x="535074" y="816429"/>
            <a:ext cx="5445000" cy="41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r>
              <a:rPr lang="ru-R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Цель проекта: Повышение доли охвата вызовов на дом к пациентам с симптомами ОРЗ/ОРВИ с 70% до 100%.</a:t>
            </a:r>
          </a:p>
        </p:txBody>
      </p:sp>
      <p:sp>
        <p:nvSpPr>
          <p:cNvPr id="597" name="Google Shape;597;p33"/>
          <p:cNvSpPr/>
          <p:nvPr/>
        </p:nvSpPr>
        <p:spPr>
          <a:xfrm>
            <a:off x="541370" y="739068"/>
            <a:ext cx="500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6446" y="0"/>
            <a:ext cx="12192000" cy="690466"/>
          </a:xfrm>
          <a:prstGeom prst="rect">
            <a:avLst/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33"/>
          <p:cNvSpPr/>
          <p:nvPr/>
        </p:nvSpPr>
        <p:spPr>
          <a:xfrm>
            <a:off x="276807" y="68006"/>
            <a:ext cx="84226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3"/>
          <p:cNvSpPr/>
          <p:nvPr/>
        </p:nvSpPr>
        <p:spPr>
          <a:xfrm>
            <a:off x="8501205" y="0"/>
            <a:ext cx="3690794" cy="679010"/>
          </a:xfrm>
          <a:custGeom>
            <a:avLst/>
            <a:gdLst/>
            <a:ahLst/>
            <a:cxnLst/>
            <a:rect l="l" t="t" r="r" b="b"/>
            <a:pathLst>
              <a:path w="4107728" h="612000" extrusionOk="0">
                <a:moveTo>
                  <a:pt x="290183" y="0"/>
                </a:moveTo>
                <a:lnTo>
                  <a:pt x="292917" y="0"/>
                </a:lnTo>
                <a:lnTo>
                  <a:pt x="4107728" y="0"/>
                </a:lnTo>
                <a:lnTo>
                  <a:pt x="4107728" y="612000"/>
                </a:lnTo>
                <a:lnTo>
                  <a:pt x="292917" y="612000"/>
                </a:lnTo>
                <a:lnTo>
                  <a:pt x="290183" y="612000"/>
                </a:lnTo>
                <a:lnTo>
                  <a:pt x="0" y="612000"/>
                </a:lnTo>
                <a:lnTo>
                  <a:pt x="290183" y="57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8" name="Google Shape;63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725" y="76200"/>
            <a:ext cx="2790825" cy="5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3"/>
          <p:cNvSpPr txBox="1"/>
          <p:nvPr/>
        </p:nvSpPr>
        <p:spPr>
          <a:xfrm>
            <a:off x="124447" y="18893"/>
            <a:ext cx="761449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«Оптимизация процесса организации медицинской помощи пациентам с симптомами ОРЗ/ОРВИ» на базе поликлиники № 1 ГБУЗ КО «Городская больница №4»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447" y="1213612"/>
            <a:ext cx="611865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Ключевые мероприятия, предпринятые для достижения целей проекта: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27" y="1860164"/>
            <a:ext cx="439853" cy="439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82" y="2422341"/>
            <a:ext cx="465898" cy="465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63" y="3404319"/>
            <a:ext cx="600843" cy="605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22" y="4217227"/>
            <a:ext cx="601157" cy="6011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47" y="4856069"/>
            <a:ext cx="658954" cy="6589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89" y="5460937"/>
            <a:ext cx="528855" cy="6752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200" y="6065232"/>
            <a:ext cx="551025" cy="5558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73683" y="1818480"/>
            <a:ext cx="5306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Подготовка информации  по вызовам  на следующий день производится накануне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4225" y="2365019"/>
            <a:ext cx="53850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Осуществление обратных звонков, поступивших вызовов, с целью отслеживания необоснованных вызовов (10-12 чел за 60 мин.) После сортировки вызова  передаются на телемедицину (в  среднем -  31 вызов). 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7794" y="3459173"/>
            <a:ext cx="5562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Стандартизация процесса  осмотра (использование шаблонов осмотра, назначения, памятки т.д.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3401" y="4169552"/>
            <a:ext cx="54597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Увеличение количества бригад (до 9) для обслуживания пациентов за счет  обучение узких специалистов (6 чел).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3401" y="492256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Сортировка звонков, поступивших вызовов, передача на телемедицину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6593" y="5549956"/>
            <a:ext cx="559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Закупка планшетов для ввода информации врачом в МИС БАРС (22 </a:t>
            </a:r>
            <a:r>
              <a:rPr lang="ru-RU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шт</a:t>
            </a:r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0406" y="6220005"/>
            <a:ext cx="5533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Использование оптимальной логистики при осуществление выездов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4922" y="1278090"/>
            <a:ext cx="2467123" cy="3257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1292" y="3196305"/>
            <a:ext cx="2641458" cy="34525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9697646" y="1471962"/>
            <a:ext cx="2469976" cy="73866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Сортировка звонков, поступивших вызовов, передача на телемедицину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8874" y="5096620"/>
            <a:ext cx="1941214" cy="13849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Использование планшетов врачами для ввода </a:t>
            </a: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информации врачом в МИС БАРС в ходе вызова на дом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99500" y="766666"/>
            <a:ext cx="141465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Результаты: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8521212" y="5515023"/>
            <a:ext cx="10594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8792088" y="161362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1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3"/>
          <p:cNvSpPr/>
          <p:nvPr/>
        </p:nvSpPr>
        <p:spPr>
          <a:xfrm>
            <a:off x="535074" y="816429"/>
            <a:ext cx="5445000" cy="41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r>
              <a:rPr lang="ru-R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Цель проекта: Снижение времени протекания процесса от забора биоматериала до передачи в лабораторию ПЦР с 30 ч до 12 ч.</a:t>
            </a:r>
          </a:p>
        </p:txBody>
      </p:sp>
      <p:sp>
        <p:nvSpPr>
          <p:cNvPr id="597" name="Google Shape;597;p33"/>
          <p:cNvSpPr/>
          <p:nvPr/>
        </p:nvSpPr>
        <p:spPr>
          <a:xfrm>
            <a:off x="541370" y="739068"/>
            <a:ext cx="500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6446" y="0"/>
            <a:ext cx="12192000" cy="690466"/>
          </a:xfrm>
          <a:prstGeom prst="rect">
            <a:avLst/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33"/>
          <p:cNvSpPr/>
          <p:nvPr/>
        </p:nvSpPr>
        <p:spPr>
          <a:xfrm>
            <a:off x="276807" y="68006"/>
            <a:ext cx="84226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3"/>
          <p:cNvSpPr/>
          <p:nvPr/>
        </p:nvSpPr>
        <p:spPr>
          <a:xfrm>
            <a:off x="8501205" y="0"/>
            <a:ext cx="3690794" cy="679010"/>
          </a:xfrm>
          <a:custGeom>
            <a:avLst/>
            <a:gdLst/>
            <a:ahLst/>
            <a:cxnLst/>
            <a:rect l="l" t="t" r="r" b="b"/>
            <a:pathLst>
              <a:path w="4107728" h="612000" extrusionOk="0">
                <a:moveTo>
                  <a:pt x="290183" y="0"/>
                </a:moveTo>
                <a:lnTo>
                  <a:pt x="292917" y="0"/>
                </a:lnTo>
                <a:lnTo>
                  <a:pt x="4107728" y="0"/>
                </a:lnTo>
                <a:lnTo>
                  <a:pt x="4107728" y="612000"/>
                </a:lnTo>
                <a:lnTo>
                  <a:pt x="292917" y="612000"/>
                </a:lnTo>
                <a:lnTo>
                  <a:pt x="290183" y="612000"/>
                </a:lnTo>
                <a:lnTo>
                  <a:pt x="0" y="612000"/>
                </a:lnTo>
                <a:lnTo>
                  <a:pt x="290183" y="57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8" name="Google Shape;63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725" y="76200"/>
            <a:ext cx="2790825" cy="5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3"/>
          <p:cNvSpPr txBox="1"/>
          <p:nvPr/>
        </p:nvSpPr>
        <p:spPr>
          <a:xfrm>
            <a:off x="124447" y="18893"/>
            <a:ext cx="761449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«Оптимизация процесса организации медицинской помощи пациентам с симптомами ОРЗ/ОРВИ» на базе поликлиники ГАУЗ КО «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Гурьевская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ЦРБ»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200" y="1213094"/>
            <a:ext cx="611865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Ключевые мероприятия, предпринятые для достижения целей проекта: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27" y="1860164"/>
            <a:ext cx="439853" cy="439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98" y="2523579"/>
            <a:ext cx="465898" cy="465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68" y="3286363"/>
            <a:ext cx="600843" cy="605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01" y="4075397"/>
            <a:ext cx="601157" cy="6011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89" y="5460937"/>
            <a:ext cx="528855" cy="6752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200" y="6065232"/>
            <a:ext cx="551025" cy="5558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9732784" y="2220067"/>
            <a:ext cx="2325370" cy="5232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Осуществление звонков  обратной связи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8874" y="5096620"/>
            <a:ext cx="1941214" cy="5232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Использование сканера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99500" y="766666"/>
            <a:ext cx="141465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Результаты: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5737" y="1150643"/>
            <a:ext cx="2426418" cy="32372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6510" y="2257680"/>
            <a:ext cx="999831" cy="5060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9649" y="3291249"/>
            <a:ext cx="2456901" cy="32738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9543" y="5084942"/>
            <a:ext cx="1085182" cy="54868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19833" y="5520671"/>
            <a:ext cx="5582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Приобретение планшетов для внесения данных вызова в БАРС, оформление направления для лаборатории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19396" y="2453550"/>
            <a:ext cx="5682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Осуществление обратных звонков поступивших вызовов, он-</a:t>
            </a:r>
            <a:r>
              <a:rPr lang="ru-RU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лайн</a:t>
            </a:r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консультации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122" y="4843950"/>
            <a:ext cx="532516" cy="532516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763011" y="6209456"/>
            <a:ext cx="4347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Изменение времени выезда бригад к пациентам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08638" y="4862054"/>
            <a:ext cx="5549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Приобретение сканера для считывания штрих кода на пробирке. Внедрение ЛИС для штрихкодирования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15944" y="3286363"/>
            <a:ext cx="4498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Разработан стандарт посещения пациента на дому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05892" y="4114365"/>
            <a:ext cx="5567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Оснащение </a:t>
            </a:r>
            <a:r>
              <a:rPr lang="ru-RU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ФАПов</a:t>
            </a:r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и Амбулатории в отдаленных районах укладками и обеспечение их транспортом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3680" y="1786954"/>
            <a:ext cx="5719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Подготовка укладки комплекта СИЗ и документов производится с вечера </a:t>
            </a:r>
          </a:p>
        </p:txBody>
      </p:sp>
    </p:spTree>
    <p:extLst>
      <p:ext uri="{BB962C8B-B14F-4D97-AF65-F5344CB8AC3E}">
        <p14:creationId xmlns:p14="http://schemas.microsoft.com/office/powerpoint/2010/main" val="426418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3"/>
          <p:cNvSpPr/>
          <p:nvPr/>
        </p:nvSpPr>
        <p:spPr>
          <a:xfrm>
            <a:off x="535074" y="816429"/>
            <a:ext cx="5445000" cy="41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r>
              <a:rPr lang="ru-R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Цель проекта: Сокращение сроков ПЦР исследования и выдачи результата МО с 2 суток до 1 суток</a:t>
            </a:r>
          </a:p>
        </p:txBody>
      </p:sp>
      <p:sp>
        <p:nvSpPr>
          <p:cNvPr id="597" name="Google Shape;597;p33"/>
          <p:cNvSpPr/>
          <p:nvPr/>
        </p:nvSpPr>
        <p:spPr>
          <a:xfrm>
            <a:off x="541370" y="739068"/>
            <a:ext cx="500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6446" y="0"/>
            <a:ext cx="12192000" cy="690466"/>
          </a:xfrm>
          <a:prstGeom prst="rect">
            <a:avLst/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33"/>
          <p:cNvSpPr/>
          <p:nvPr/>
        </p:nvSpPr>
        <p:spPr>
          <a:xfrm>
            <a:off x="276807" y="68006"/>
            <a:ext cx="84226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3"/>
          <p:cNvSpPr/>
          <p:nvPr/>
        </p:nvSpPr>
        <p:spPr>
          <a:xfrm>
            <a:off x="8501205" y="0"/>
            <a:ext cx="3690794" cy="679010"/>
          </a:xfrm>
          <a:custGeom>
            <a:avLst/>
            <a:gdLst/>
            <a:ahLst/>
            <a:cxnLst/>
            <a:rect l="l" t="t" r="r" b="b"/>
            <a:pathLst>
              <a:path w="4107728" h="612000" extrusionOk="0">
                <a:moveTo>
                  <a:pt x="290183" y="0"/>
                </a:moveTo>
                <a:lnTo>
                  <a:pt x="292917" y="0"/>
                </a:lnTo>
                <a:lnTo>
                  <a:pt x="4107728" y="0"/>
                </a:lnTo>
                <a:lnTo>
                  <a:pt x="4107728" y="612000"/>
                </a:lnTo>
                <a:lnTo>
                  <a:pt x="292917" y="612000"/>
                </a:lnTo>
                <a:lnTo>
                  <a:pt x="290183" y="612000"/>
                </a:lnTo>
                <a:lnTo>
                  <a:pt x="0" y="612000"/>
                </a:lnTo>
                <a:lnTo>
                  <a:pt x="290183" y="57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8" name="Google Shape;63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725" y="76200"/>
            <a:ext cx="2790825" cy="5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3"/>
          <p:cNvSpPr txBox="1"/>
          <p:nvPr/>
        </p:nvSpPr>
        <p:spPr>
          <a:xfrm>
            <a:off x="43714" y="-70250"/>
            <a:ext cx="8425829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«Сокращение сроков проведения ПЦР-исследования и выдачи результата медицинским организациям» на базе Централизованной лаборатории клинической микробиологии Инфекционной больницы КО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200" y="1213094"/>
            <a:ext cx="611865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Ключевые мероприятия, предпринятые для достижения целей проекта: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68" y="3469156"/>
            <a:ext cx="600843" cy="605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9732784" y="2220067"/>
            <a:ext cx="2325370" cy="5232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Работа дополнительного оборудования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28329" y="5083749"/>
            <a:ext cx="1941214" cy="9541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Штрих-кодирование, вместо бумажных бланков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99500" y="766666"/>
            <a:ext cx="141465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Результаты: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41422" y="5299193"/>
            <a:ext cx="5582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Результаты тестов заносятся в программу не дожидаясь обработки всей партии и исключая бумажный вариант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98785" y="2730222"/>
            <a:ext cx="5585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Разведение потоков по исследованиям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01" y="1835263"/>
            <a:ext cx="532516" cy="5325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766763" y="4454771"/>
            <a:ext cx="5549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Организована работа дополнительного оборудования  исключающая простой биоматериала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66535" y="3490006"/>
            <a:ext cx="4390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Исключение бумажной работы во всем процессе. </a:t>
            </a: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Данные берутся из программного продукта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09878" y="1786577"/>
            <a:ext cx="57198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Организация работы по комплектованию и доставке биоматериала в едином стандарте для всех МО (пробирка со штрих-кодом)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54" y="5341833"/>
            <a:ext cx="452390" cy="45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40" y="4366189"/>
            <a:ext cx="647219" cy="6417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63" y="6122665"/>
            <a:ext cx="609574" cy="60957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63011" y="6165842"/>
            <a:ext cx="5538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Поликлиники –результаты тестов выгружают из программного комплекса (Лис/Барс) в течении 24 часов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052" y="2645457"/>
            <a:ext cx="579624" cy="5216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7095" y="1338146"/>
            <a:ext cx="2348945" cy="2888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32953" y="2228671"/>
            <a:ext cx="999831" cy="5060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1993" y="3622659"/>
            <a:ext cx="2595156" cy="30762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1205" y="5047431"/>
            <a:ext cx="1085182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3"/>
          <p:cNvSpPr/>
          <p:nvPr/>
        </p:nvSpPr>
        <p:spPr>
          <a:xfrm>
            <a:off x="535074" y="816429"/>
            <a:ext cx="5445000" cy="41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r>
              <a:rPr lang="ru-R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Цель проекта: Оптимизация процесса вакцинации против новой </a:t>
            </a:r>
            <a:r>
              <a:rPr lang="ru-RU" sz="12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коронавирусной</a:t>
            </a:r>
            <a:r>
              <a:rPr lang="ru-R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инфекции </a:t>
            </a:r>
            <a:r>
              <a:rPr lang="en-US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COVID-19</a:t>
            </a:r>
            <a:r>
              <a:rPr lang="ru-R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97" name="Google Shape;597;p33"/>
          <p:cNvSpPr/>
          <p:nvPr/>
        </p:nvSpPr>
        <p:spPr>
          <a:xfrm>
            <a:off x="541370" y="739068"/>
            <a:ext cx="500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6446" y="0"/>
            <a:ext cx="12192000" cy="690466"/>
          </a:xfrm>
          <a:prstGeom prst="rect">
            <a:avLst/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33"/>
          <p:cNvSpPr/>
          <p:nvPr/>
        </p:nvSpPr>
        <p:spPr>
          <a:xfrm>
            <a:off x="276807" y="68006"/>
            <a:ext cx="84226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3"/>
          <p:cNvSpPr/>
          <p:nvPr/>
        </p:nvSpPr>
        <p:spPr>
          <a:xfrm>
            <a:off x="8501205" y="0"/>
            <a:ext cx="3690794" cy="679010"/>
          </a:xfrm>
          <a:custGeom>
            <a:avLst/>
            <a:gdLst/>
            <a:ahLst/>
            <a:cxnLst/>
            <a:rect l="l" t="t" r="r" b="b"/>
            <a:pathLst>
              <a:path w="4107728" h="612000" extrusionOk="0">
                <a:moveTo>
                  <a:pt x="290183" y="0"/>
                </a:moveTo>
                <a:lnTo>
                  <a:pt x="292917" y="0"/>
                </a:lnTo>
                <a:lnTo>
                  <a:pt x="4107728" y="0"/>
                </a:lnTo>
                <a:lnTo>
                  <a:pt x="4107728" y="612000"/>
                </a:lnTo>
                <a:lnTo>
                  <a:pt x="292917" y="612000"/>
                </a:lnTo>
                <a:lnTo>
                  <a:pt x="290183" y="612000"/>
                </a:lnTo>
                <a:lnTo>
                  <a:pt x="0" y="612000"/>
                </a:lnTo>
                <a:lnTo>
                  <a:pt x="290183" y="57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8" name="Google Shape;63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725" y="76200"/>
            <a:ext cx="2790825" cy="5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3"/>
          <p:cNvSpPr txBox="1"/>
          <p:nvPr/>
        </p:nvSpPr>
        <p:spPr>
          <a:xfrm>
            <a:off x="43714" y="-70250"/>
            <a:ext cx="842582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«Вакцинация» на базе Поликлинического отделения № 2 ГБУЗ  «Городская больница № 4»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200" y="1213094"/>
            <a:ext cx="611865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Ключевые мероприятия, предпринятые для достижения целей проекта: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27" y="2704177"/>
            <a:ext cx="600843" cy="60580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41580" y="1213094"/>
            <a:ext cx="419003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Результаты реализации проекта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41422" y="5299193"/>
            <a:ext cx="2412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Стандартизация работы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45644" y="3489208"/>
            <a:ext cx="5494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Организация дополнительных мест для заполнения бланка пациента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09878" y="1786577"/>
            <a:ext cx="57198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Создание и ведение в МИС электронных форм бланка осмотра врача перед вакцинацией от covid-19 и журнала учета профилактических прививок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54" y="5341833"/>
            <a:ext cx="452390" cy="45622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32170" y="6023294"/>
            <a:ext cx="5538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Организация предварительной записи на II этап вакцинации на приеме врача во время прохождении I этап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25" y="1795901"/>
            <a:ext cx="609653" cy="6096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66" y="3486210"/>
            <a:ext cx="688456" cy="70375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57944" y="2701294"/>
            <a:ext cx="5596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Использование визуальной инструкции (образца) заполнения бланка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9878" y="441744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Организация зоны ожидания для пациентов, которым уже ввели вакцину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14" y="4333237"/>
            <a:ext cx="691626" cy="6916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27" y="6020258"/>
            <a:ext cx="609653" cy="6096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71754" y="4981029"/>
            <a:ext cx="55504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  Организована работа двух кабинетов вакцинации в две смены с 8:00 до 21:00.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   Пропускная способность за сутки 288 человек (рекомендованный показатель 240)</a:t>
            </a:r>
          </a:p>
          <a:p>
            <a:endParaRPr lang="ru-RU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  Осмотр пациента - 5 минут, процедура вакцинации -1 минута.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63183" y="2608421"/>
            <a:ext cx="1500232" cy="11160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 врача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144 человека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 8:00 до 21:00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699499" y="4018780"/>
            <a:ext cx="1494913" cy="9031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 медсестры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288 человек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 8:00 до 20:30</a:t>
            </a:r>
          </a:p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863183" y="1935442"/>
            <a:ext cx="150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Кабинет вакцинации №1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194412" y="2047848"/>
            <a:ext cx="140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Кабинет вакцинации №2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99500" y="3512088"/>
            <a:ext cx="131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Процедурный кабинет</a:t>
            </a:r>
          </a:p>
        </p:txBody>
      </p:sp>
      <p:cxnSp>
        <p:nvCxnSpPr>
          <p:cNvPr id="28" name="Соединительная линия уступом 27"/>
          <p:cNvCxnSpPr>
            <a:stCxn id="25" idx="2"/>
            <a:endCxn id="41" idx="1"/>
          </p:cNvCxnSpPr>
          <p:nvPr/>
        </p:nvCxnSpPr>
        <p:spPr>
          <a:xfrm rot="16200000" flipH="1">
            <a:off x="7783481" y="3554325"/>
            <a:ext cx="745836" cy="10862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27"/>
          <p:cNvCxnSpPr>
            <a:stCxn id="53" idx="2"/>
            <a:endCxn id="41" idx="3"/>
          </p:cNvCxnSpPr>
          <p:nvPr/>
        </p:nvCxnSpPr>
        <p:spPr>
          <a:xfrm rot="5400000">
            <a:off x="10194541" y="3720355"/>
            <a:ext cx="749860" cy="75011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10194413" y="2604397"/>
            <a:ext cx="1500232" cy="11160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 врача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144 человека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 8:00 до 21:00</a:t>
            </a:r>
          </a:p>
        </p:txBody>
      </p:sp>
    </p:spTree>
    <p:extLst>
      <p:ext uri="{BB962C8B-B14F-4D97-AF65-F5344CB8AC3E}">
        <p14:creationId xmlns:p14="http://schemas.microsoft.com/office/powerpoint/2010/main" val="127283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3"/>
          <p:cNvSpPr/>
          <p:nvPr/>
        </p:nvSpPr>
        <p:spPr>
          <a:xfrm>
            <a:off x="541370" y="739068"/>
            <a:ext cx="500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6446" y="0"/>
            <a:ext cx="12192000" cy="690466"/>
          </a:xfrm>
          <a:prstGeom prst="rect">
            <a:avLst/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33"/>
          <p:cNvSpPr/>
          <p:nvPr/>
        </p:nvSpPr>
        <p:spPr>
          <a:xfrm>
            <a:off x="276807" y="68006"/>
            <a:ext cx="84226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3"/>
          <p:cNvSpPr/>
          <p:nvPr/>
        </p:nvSpPr>
        <p:spPr>
          <a:xfrm>
            <a:off x="8501205" y="0"/>
            <a:ext cx="3690794" cy="679010"/>
          </a:xfrm>
          <a:custGeom>
            <a:avLst/>
            <a:gdLst/>
            <a:ahLst/>
            <a:cxnLst/>
            <a:rect l="l" t="t" r="r" b="b"/>
            <a:pathLst>
              <a:path w="4107728" h="612000" extrusionOk="0">
                <a:moveTo>
                  <a:pt x="290183" y="0"/>
                </a:moveTo>
                <a:lnTo>
                  <a:pt x="292917" y="0"/>
                </a:lnTo>
                <a:lnTo>
                  <a:pt x="4107728" y="0"/>
                </a:lnTo>
                <a:lnTo>
                  <a:pt x="4107728" y="612000"/>
                </a:lnTo>
                <a:lnTo>
                  <a:pt x="292917" y="612000"/>
                </a:lnTo>
                <a:lnTo>
                  <a:pt x="290183" y="612000"/>
                </a:lnTo>
                <a:lnTo>
                  <a:pt x="0" y="612000"/>
                </a:lnTo>
                <a:lnTo>
                  <a:pt x="290183" y="57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8" name="Google Shape;63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725" y="76200"/>
            <a:ext cx="2790825" cy="5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3"/>
          <p:cNvSpPr txBox="1"/>
          <p:nvPr/>
        </p:nvSpPr>
        <p:spPr>
          <a:xfrm>
            <a:off x="40911" y="140775"/>
            <a:ext cx="842582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и внедрение новых проектов: «Единое окно» и «Маршрутизация пациентов. Пришедших на плановую консультацию» 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70" y="763235"/>
            <a:ext cx="10956081" cy="58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1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0"/>
          <p:cNvSpPr/>
          <p:nvPr/>
        </p:nvSpPr>
        <p:spPr>
          <a:xfrm rot="5400000">
            <a:off x="2385184" y="-419561"/>
            <a:ext cx="3655331" cy="7523545"/>
          </a:xfrm>
          <a:custGeom>
            <a:avLst/>
            <a:gdLst/>
            <a:ahLst/>
            <a:cxnLst/>
            <a:rect l="l" t="t" r="r" b="b"/>
            <a:pathLst>
              <a:path w="3139622" h="4467210" extrusionOk="0">
                <a:moveTo>
                  <a:pt x="0" y="0"/>
                </a:moveTo>
                <a:lnTo>
                  <a:pt x="0" y="1793728"/>
                </a:lnTo>
                <a:lnTo>
                  <a:pt x="3139622" y="4467210"/>
                </a:lnTo>
                <a:lnTo>
                  <a:pt x="3139622" y="2673482"/>
                </a:lnTo>
                <a:close/>
              </a:path>
            </a:pathLst>
          </a:cu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8" name="Google Shape;65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038492" cy="6013938"/>
          </a:xfrm>
          <a:custGeom>
            <a:avLst/>
            <a:gdLst/>
            <a:ahLst/>
            <a:cxnLst/>
            <a:rect l="l" t="t" r="r" b="b"/>
            <a:pathLst>
              <a:path w="10280650" h="6853767" extrusionOk="0">
                <a:moveTo>
                  <a:pt x="0" y="0"/>
                </a:moveTo>
                <a:lnTo>
                  <a:pt x="10280650" y="0"/>
                </a:lnTo>
                <a:lnTo>
                  <a:pt x="2138368" y="6853767"/>
                </a:lnTo>
                <a:lnTo>
                  <a:pt x="0" y="685376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59" name="Google Shape;659;p50"/>
          <p:cNvSpPr txBox="1"/>
          <p:nvPr/>
        </p:nvSpPr>
        <p:spPr>
          <a:xfrm>
            <a:off x="8585539" y="893475"/>
            <a:ext cx="33902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ДЛЯ ЗАМЕТОК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50"/>
          <p:cNvSpPr/>
          <p:nvPr/>
        </p:nvSpPr>
        <p:spPr>
          <a:xfrm rot="5400000">
            <a:off x="108858" y="-105910"/>
            <a:ext cx="2365829" cy="2583546"/>
          </a:xfrm>
          <a:prstGeom prst="triangle">
            <a:avLst>
              <a:gd name="adj" fmla="val 0"/>
            </a:avLst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1" name="Google Shape;661;p50"/>
          <p:cNvSpPr/>
          <p:nvPr/>
        </p:nvSpPr>
        <p:spPr>
          <a:xfrm rot="5400000">
            <a:off x="8243884" y="1007520"/>
            <a:ext cx="326626" cy="356684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0" y="0"/>
            <a:ext cx="12192000" cy="690466"/>
          </a:xfrm>
          <a:prstGeom prst="rect">
            <a:avLst/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276807" y="175956"/>
            <a:ext cx="95016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Бережливые технологии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655637" y="921348"/>
            <a:ext cx="9715500" cy="379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731838" y="3955232"/>
            <a:ext cx="2567065" cy="304530"/>
          </a:xfrm>
          <a:prstGeom prst="rect">
            <a:avLst/>
          </a:prstGeom>
          <a:solidFill>
            <a:srgbClr val="09357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79"/>
              <a:buFont typeface="Arial"/>
              <a:buNone/>
            </a:pPr>
            <a:r>
              <a:rPr lang="ru-RU" sz="1379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Ключевые принципы</a:t>
            </a:r>
            <a:r>
              <a:rPr lang="ru-RU" sz="1379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1004367" y="4527046"/>
            <a:ext cx="4806528" cy="1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08297"/>
              </a:lnSpc>
              <a:buSzPts val="1157"/>
            </a:pPr>
            <a:r>
              <a:rPr lang="ru-RU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непрерывность производственного потока, без задержек и очередей;</a:t>
            </a:r>
          </a:p>
          <a:p>
            <a:pPr lvl="0">
              <a:lnSpc>
                <a:spcPct val="108297"/>
              </a:lnSpc>
              <a:buSzPts val="1157"/>
            </a:pPr>
            <a:endParaRPr lang="ru-RU" sz="1200" b="0" i="0" u="none" strike="noStrike" cap="none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ial"/>
            </a:endParaRPr>
          </a:p>
          <a:p>
            <a:pPr lvl="0">
              <a:lnSpc>
                <a:spcPct val="108297"/>
              </a:lnSpc>
              <a:buSzPts val="1157"/>
            </a:pPr>
            <a:r>
              <a:rPr lang="ru-RU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равномерность загрузки медицинского персонала;</a:t>
            </a:r>
          </a:p>
          <a:p>
            <a:pPr lvl="0">
              <a:lnSpc>
                <a:spcPct val="108297"/>
              </a:lnSpc>
              <a:buSzPts val="1157"/>
            </a:pPr>
            <a:endParaRPr lang="ru-RU" sz="1200" b="0" i="0" u="none" strike="noStrike" cap="none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ial"/>
            </a:endParaRPr>
          </a:p>
          <a:p>
            <a:pPr>
              <a:lnSpc>
                <a:spcPct val="108297"/>
              </a:lnSpc>
              <a:buSzPts val="1157"/>
            </a:pPr>
            <a:endParaRPr lang="ru-RU" sz="12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lnSpc>
                <a:spcPct val="108297"/>
              </a:lnSpc>
              <a:buSzPts val="1157"/>
            </a:pPr>
            <a:r>
              <a:rPr lang="ru-RU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рациональная логистика пациентов;</a:t>
            </a:r>
          </a:p>
          <a:p>
            <a:pPr lvl="0">
              <a:lnSpc>
                <a:spcPct val="108297"/>
              </a:lnSpc>
              <a:buSzPts val="1157"/>
            </a:pPr>
            <a:endParaRPr lang="ru-RU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6558001" y="4287207"/>
            <a:ext cx="4956740" cy="211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08297"/>
              </a:lnSpc>
              <a:spcBef>
                <a:spcPts val="867"/>
              </a:spcBef>
              <a:buSzPts val="1157"/>
            </a:pPr>
            <a:r>
              <a:rPr lang="ru-RU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информационное сопровождение;</a:t>
            </a:r>
          </a:p>
          <a:p>
            <a:pPr lvl="0">
              <a:lnSpc>
                <a:spcPct val="108297"/>
              </a:lnSpc>
              <a:spcBef>
                <a:spcPts val="867"/>
              </a:spcBef>
              <a:buSzPts val="1157"/>
            </a:pPr>
            <a:endParaRPr lang="ru-RU" sz="12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08297"/>
              </a:lnSpc>
              <a:spcBef>
                <a:spcPts val="867"/>
              </a:spcBef>
              <a:buSzPts val="1157"/>
            </a:pPr>
            <a:r>
              <a:rPr lang="ru-RU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оптимальная планировка площадей организации;</a:t>
            </a:r>
          </a:p>
          <a:p>
            <a:pPr>
              <a:lnSpc>
                <a:spcPct val="108297"/>
              </a:lnSpc>
              <a:spcBef>
                <a:spcPts val="867"/>
              </a:spcBef>
              <a:buSzPts val="1157"/>
            </a:pPr>
            <a:endParaRPr lang="ru-RU" sz="12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08297"/>
              </a:lnSpc>
              <a:spcBef>
                <a:spcPts val="867"/>
              </a:spcBef>
              <a:buSzPts val="1157"/>
            </a:pPr>
            <a:r>
              <a:rPr lang="ru-RU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устранение всех видов потерь.</a:t>
            </a:r>
          </a:p>
          <a:p>
            <a:pPr lvl="0">
              <a:lnSpc>
                <a:spcPct val="108297"/>
              </a:lnSpc>
              <a:spcBef>
                <a:spcPts val="867"/>
              </a:spcBef>
              <a:buSzPts val="1157"/>
            </a:pPr>
            <a:endParaRPr lang="ru-RU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8501205" y="0"/>
            <a:ext cx="3690794" cy="679010"/>
          </a:xfrm>
          <a:custGeom>
            <a:avLst/>
            <a:gdLst/>
            <a:ahLst/>
            <a:cxnLst/>
            <a:rect l="l" t="t" r="r" b="b"/>
            <a:pathLst>
              <a:path w="4107728" h="612000" extrusionOk="0">
                <a:moveTo>
                  <a:pt x="290183" y="0"/>
                </a:moveTo>
                <a:lnTo>
                  <a:pt x="292917" y="0"/>
                </a:lnTo>
                <a:lnTo>
                  <a:pt x="4107728" y="0"/>
                </a:lnTo>
                <a:lnTo>
                  <a:pt x="4107728" y="612000"/>
                </a:lnTo>
                <a:lnTo>
                  <a:pt x="292917" y="612000"/>
                </a:lnTo>
                <a:lnTo>
                  <a:pt x="290183" y="612000"/>
                </a:lnTo>
                <a:lnTo>
                  <a:pt x="0" y="612000"/>
                </a:lnTo>
                <a:lnTo>
                  <a:pt x="290183" y="57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725" y="76200"/>
            <a:ext cx="2790825" cy="5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/>
          <p:nvPr/>
        </p:nvSpPr>
        <p:spPr>
          <a:xfrm>
            <a:off x="634489" y="4482922"/>
            <a:ext cx="382587" cy="325994"/>
          </a:xfrm>
          <a:prstGeom prst="roundRect">
            <a:avLst>
              <a:gd name="adj" fmla="val 16667"/>
            </a:avLst>
          </a:prstGeom>
          <a:solidFill>
            <a:srgbClr val="EA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731838" y="6002238"/>
            <a:ext cx="382587" cy="382587"/>
          </a:xfrm>
          <a:prstGeom prst="roundRect">
            <a:avLst>
              <a:gd name="adj" fmla="val 16667"/>
            </a:avLst>
          </a:prstGeom>
          <a:solidFill>
            <a:srgbClr val="EA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6087442" y="4372675"/>
            <a:ext cx="382587" cy="382587"/>
          </a:xfrm>
          <a:prstGeom prst="roundRect">
            <a:avLst>
              <a:gd name="adj" fmla="val 16667"/>
            </a:avLst>
          </a:prstGeom>
          <a:solidFill>
            <a:srgbClr val="EA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6129419" y="5953961"/>
            <a:ext cx="444740" cy="382587"/>
          </a:xfrm>
          <a:prstGeom prst="roundRect">
            <a:avLst>
              <a:gd name="adj" fmla="val 16667"/>
            </a:avLst>
          </a:prstGeom>
          <a:solidFill>
            <a:srgbClr val="EA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669654" y="4527046"/>
            <a:ext cx="4187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684460" y="4974475"/>
            <a:ext cx="4187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1600" b="1" i="0" u="none" strike="noStrike" cap="none" dirty="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6135070" y="4419774"/>
            <a:ext cx="4187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600" b="1" i="0" u="none" strike="noStrike" cap="none" dirty="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6142437" y="4898279"/>
            <a:ext cx="4187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600" b="1" i="0" u="none" strike="noStrike" cap="none" dirty="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2956" y="938017"/>
            <a:ext cx="11253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Бережливые технологии в здравоохранении – это обширный комплекс направлений деятельности, связанных с сокращением любого рода потерь при оказании медицинской помощи, и устранение всего того, что не приносит конечной ценности пациенту. В эти процессы должны быть вовлечены все работники системы здравоохранения.</a:t>
            </a:r>
          </a:p>
        </p:txBody>
      </p:sp>
      <p:sp>
        <p:nvSpPr>
          <p:cNvPr id="63" name="Google Shape;166;p16"/>
          <p:cNvSpPr txBox="1"/>
          <p:nvPr/>
        </p:nvSpPr>
        <p:spPr>
          <a:xfrm>
            <a:off x="674975" y="5591181"/>
            <a:ext cx="4187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</a:p>
        </p:txBody>
      </p:sp>
      <p:sp>
        <p:nvSpPr>
          <p:cNvPr id="64" name="Google Shape;168;p16"/>
          <p:cNvSpPr txBox="1"/>
          <p:nvPr/>
        </p:nvSpPr>
        <p:spPr>
          <a:xfrm>
            <a:off x="6142437" y="5426120"/>
            <a:ext cx="40845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06</a:t>
            </a:r>
            <a:endParaRPr sz="1600" b="1" i="0" u="none" strike="noStrike" cap="none" dirty="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63" y="2243080"/>
            <a:ext cx="2450804" cy="1591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908" y="2268930"/>
            <a:ext cx="2389839" cy="1555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1988" y="2208228"/>
            <a:ext cx="2278105" cy="15882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/>
          <p:nvPr/>
        </p:nvSpPr>
        <p:spPr>
          <a:xfrm>
            <a:off x="0" y="-26348"/>
            <a:ext cx="12192000" cy="690466"/>
          </a:xfrm>
          <a:prstGeom prst="rect">
            <a:avLst/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ПРОЕКТ  «БЕРЕЖЛИВАЯ ПОЛИКИНИКА"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8501205" y="0"/>
            <a:ext cx="3690794" cy="679010"/>
          </a:xfrm>
          <a:custGeom>
            <a:avLst/>
            <a:gdLst/>
            <a:ahLst/>
            <a:cxnLst/>
            <a:rect l="l" t="t" r="r" b="b"/>
            <a:pathLst>
              <a:path w="4107728" h="612000" extrusionOk="0">
                <a:moveTo>
                  <a:pt x="290183" y="0"/>
                </a:moveTo>
                <a:lnTo>
                  <a:pt x="292917" y="0"/>
                </a:lnTo>
                <a:lnTo>
                  <a:pt x="4107728" y="0"/>
                </a:lnTo>
                <a:lnTo>
                  <a:pt x="4107728" y="612000"/>
                </a:lnTo>
                <a:lnTo>
                  <a:pt x="292917" y="612000"/>
                </a:lnTo>
                <a:lnTo>
                  <a:pt x="290183" y="612000"/>
                </a:lnTo>
                <a:lnTo>
                  <a:pt x="0" y="612000"/>
                </a:lnTo>
                <a:lnTo>
                  <a:pt x="290183" y="57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9" name="Google Shape;1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725" y="76200"/>
            <a:ext cx="2790825" cy="5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/>
          <p:nvPr/>
        </p:nvSpPr>
        <p:spPr>
          <a:xfrm>
            <a:off x="561975" y="732934"/>
            <a:ext cx="4221679" cy="75877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ru-R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 2016 году Калининградская область была выбрана пилотным регионом для реализации проектов «бережливого производства»</a:t>
            </a:r>
            <a:endParaRPr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17"/>
          <p:cNvSpPr txBox="1"/>
          <p:nvPr/>
        </p:nvSpPr>
        <p:spPr>
          <a:xfrm>
            <a:off x="7427350" y="931560"/>
            <a:ext cx="3708401" cy="60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ru-RU" sz="14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ОСНОВНЫЕ РЕЗУЛЬТАТЫ:</a:t>
            </a:r>
            <a:endParaRPr sz="14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4876801" y="1048710"/>
            <a:ext cx="224028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Гдп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№6</a:t>
            </a:r>
            <a:endParaRPr sz="1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561975" y="1168472"/>
            <a:ext cx="315753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7"/>
          <p:cNvSpPr/>
          <p:nvPr/>
        </p:nvSpPr>
        <p:spPr>
          <a:xfrm>
            <a:off x="7520473" y="1456510"/>
            <a:ext cx="821094" cy="4571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7427350" y="3309676"/>
            <a:ext cx="41058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7407700" y="3956351"/>
            <a:ext cx="42345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0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</a:br>
            <a:endParaRPr sz="10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7383000" y="4794475"/>
            <a:ext cx="4473900" cy="19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07700" y="4030850"/>
            <a:ext cx="4358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Проведена работа по повышению эффективности профилактической работы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95350" y="4838708"/>
            <a:ext cx="425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Проведена работа по повышение эффективности рабочего времени врачей- педиатров и узких специалистов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07700" y="3357273"/>
            <a:ext cx="4646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Оптимизировано рабочее пространство.  Разработана навигация пациентов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83000" y="2556425"/>
            <a:ext cx="4383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Оптимизирован процесс лабораторно- диагностических исследований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2" y="1599359"/>
            <a:ext cx="2999763" cy="22524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14" y="1599359"/>
            <a:ext cx="3084634" cy="22524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1" y="4116398"/>
            <a:ext cx="3027510" cy="22732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9202" y="4116397"/>
            <a:ext cx="3052658" cy="227325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383000" y="1971021"/>
            <a:ext cx="3626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Оптимизирована работа регистратуры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/>
          <p:nvPr/>
        </p:nvSpPr>
        <p:spPr>
          <a:xfrm>
            <a:off x="0" y="-26348"/>
            <a:ext cx="12192000" cy="690466"/>
          </a:xfrm>
          <a:prstGeom prst="rect">
            <a:avLst/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ПРОЕКТ  «БЕРЕЖЛИВАЯ ПОЛИКИНИКА"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8501205" y="0"/>
            <a:ext cx="3690794" cy="679010"/>
          </a:xfrm>
          <a:custGeom>
            <a:avLst/>
            <a:gdLst/>
            <a:ahLst/>
            <a:cxnLst/>
            <a:rect l="l" t="t" r="r" b="b"/>
            <a:pathLst>
              <a:path w="4107728" h="612000" extrusionOk="0">
                <a:moveTo>
                  <a:pt x="290183" y="0"/>
                </a:moveTo>
                <a:lnTo>
                  <a:pt x="292917" y="0"/>
                </a:lnTo>
                <a:lnTo>
                  <a:pt x="4107728" y="0"/>
                </a:lnTo>
                <a:lnTo>
                  <a:pt x="4107728" y="612000"/>
                </a:lnTo>
                <a:lnTo>
                  <a:pt x="292917" y="612000"/>
                </a:lnTo>
                <a:lnTo>
                  <a:pt x="290183" y="612000"/>
                </a:lnTo>
                <a:lnTo>
                  <a:pt x="0" y="612000"/>
                </a:lnTo>
                <a:lnTo>
                  <a:pt x="290183" y="57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9" name="Google Shape;1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725" y="76200"/>
            <a:ext cx="2790825" cy="5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/>
          <p:nvPr/>
        </p:nvSpPr>
        <p:spPr>
          <a:xfrm>
            <a:off x="561975" y="732934"/>
            <a:ext cx="4221679" cy="75877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ru-R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 2016 году Калининградская область была выбрана пилотным регионом для реализации проектов «бережливого производства»</a:t>
            </a:r>
            <a:endParaRPr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17"/>
          <p:cNvSpPr txBox="1"/>
          <p:nvPr/>
        </p:nvSpPr>
        <p:spPr>
          <a:xfrm>
            <a:off x="7427350" y="931560"/>
            <a:ext cx="3708401" cy="60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ru-RU" sz="14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ОСНОВНЫЕ РЕЗУЛЬТАТЫ:</a:t>
            </a:r>
            <a:endParaRPr sz="14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4891383" y="1100609"/>
            <a:ext cx="224028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ЦГКБ</a:t>
            </a:r>
            <a:endParaRPr sz="1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17"/>
          <p:cNvSpPr/>
          <p:nvPr/>
        </p:nvSpPr>
        <p:spPr>
          <a:xfrm>
            <a:off x="7520473" y="1456510"/>
            <a:ext cx="821094" cy="4571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7407700" y="3956351"/>
            <a:ext cx="42345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0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</a:br>
            <a:endParaRPr sz="10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7383000" y="4794475"/>
            <a:ext cx="4473900" cy="19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23137" y="1672661"/>
            <a:ext cx="45337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Проведена работа по организации качественного обслуживания и создания комфортных условий для пациентов, в </a:t>
            </a:r>
            <a:r>
              <a:rPr lang="ru-RU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т.ч</a:t>
            </a:r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 создание доступной среды для пациентов с ограниченными возможностями здоровья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80913" y="2793038"/>
            <a:ext cx="4529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Проведена реконструкция отделения профилактики. Оптимизирован процесс диспансеризации определённых групп взрослого населения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95450" y="3722306"/>
            <a:ext cx="45464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Оптимизирована загрузка и балансировка рабочего времени в паре «Врач-терапевт участковый – медицинская сестра участковая»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79403" y="4420574"/>
            <a:ext cx="4509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Осуществлена рационализация загрузки медицинской сестры участковой. Стандартизирована подготовительная работа медсестры до начала приёма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75799" y="5390238"/>
            <a:ext cx="4566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Разработана рациональная загрузка медицинской сестры дневного стационара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95449" y="5958597"/>
            <a:ext cx="45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 Разработана логистика анализов от забора до амбулаторной карты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102" y="1759150"/>
            <a:ext cx="2859783" cy="18269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22" y="1718510"/>
            <a:ext cx="2923715" cy="18675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48" y="4070195"/>
            <a:ext cx="3004889" cy="20699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7101" y="4054524"/>
            <a:ext cx="2863073" cy="21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4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40258" y="4008731"/>
            <a:ext cx="13351639" cy="304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8"/>
          <p:cNvSpPr/>
          <p:nvPr/>
        </p:nvSpPr>
        <p:spPr>
          <a:xfrm>
            <a:off x="6733678" y="1358901"/>
            <a:ext cx="5135567" cy="5506763"/>
          </a:xfrm>
          <a:prstGeom prst="rect">
            <a:avLst/>
          </a:prstGeom>
          <a:solidFill>
            <a:srgbClr val="EA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endParaRPr sz="1800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561975" y="1025912"/>
            <a:ext cx="3171825" cy="66597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61975" y="1025912"/>
            <a:ext cx="3171825" cy="66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Новая модель медицинской организации первичной медико-санитарной помощи </a:t>
            </a:r>
            <a:endParaRPr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0" y="0"/>
            <a:ext cx="12192000" cy="690466"/>
          </a:xfrm>
          <a:prstGeom prst="rect">
            <a:avLst/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95483" y="150084"/>
            <a:ext cx="8454793" cy="52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ОТ ПИЛОТНОГО ПРОЕКТА К ПРИОРИТЕТНОМУ</a:t>
            </a:r>
            <a:endParaRPr sz="16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8501205" y="0"/>
            <a:ext cx="3690794" cy="679010"/>
          </a:xfrm>
          <a:custGeom>
            <a:avLst/>
            <a:gdLst/>
            <a:ahLst/>
            <a:cxnLst/>
            <a:rect l="l" t="t" r="r" b="b"/>
            <a:pathLst>
              <a:path w="4107728" h="612000" extrusionOk="0">
                <a:moveTo>
                  <a:pt x="290183" y="0"/>
                </a:moveTo>
                <a:lnTo>
                  <a:pt x="292917" y="0"/>
                </a:lnTo>
                <a:lnTo>
                  <a:pt x="4107728" y="0"/>
                </a:lnTo>
                <a:lnTo>
                  <a:pt x="4107728" y="612000"/>
                </a:lnTo>
                <a:lnTo>
                  <a:pt x="292917" y="612000"/>
                </a:lnTo>
                <a:lnTo>
                  <a:pt x="290183" y="612000"/>
                </a:lnTo>
                <a:lnTo>
                  <a:pt x="0" y="612000"/>
                </a:lnTo>
                <a:lnTo>
                  <a:pt x="290183" y="57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" name="Google Shape;23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5725" y="76200"/>
            <a:ext cx="2790825" cy="5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/>
          <p:nvPr/>
        </p:nvSpPr>
        <p:spPr>
          <a:xfrm>
            <a:off x="7427360" y="1685541"/>
            <a:ext cx="41058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7427360" y="2497304"/>
            <a:ext cx="4240578" cy="187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7448703" y="4517862"/>
            <a:ext cx="41978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791" y="843938"/>
            <a:ext cx="1275272" cy="13430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273" y="2679904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С 2019 года приоритетный проект становится частью одного из восьми федеральных проектов национального проекта «Здравоохранение» - «Развитие системы оказания первичной медико-санитарной помощи».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1975" y="2049191"/>
            <a:ext cx="6096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26 июля 2017 президиумом Совета при Президенте России по стратегическому развитию и приоритетным проектам утверждён паспорт Приоритетного проекта. Срок реализации: 2017-2023.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273" y="3849455"/>
            <a:ext cx="609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настоящее время в 72 структурных подразделениях медицинских организаций Калининградской области учувствуют в создании и тиражировании Новой модели медицинской организации.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71" y="2187019"/>
            <a:ext cx="347502" cy="353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17" y="3048347"/>
            <a:ext cx="347502" cy="353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96" y="4000754"/>
            <a:ext cx="347502" cy="353599"/>
          </a:xfrm>
          <a:prstGeom prst="rect">
            <a:avLst/>
          </a:prstGeom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209920"/>
              </p:ext>
            </p:extLst>
          </p:nvPr>
        </p:nvGraphicFramePr>
        <p:xfrm>
          <a:off x="7351658" y="1384510"/>
          <a:ext cx="38179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Документ" r:id="rId8" imgW="7540459" imgH="10703026" progId="Word.Document.12">
                  <p:embed/>
                </p:oleObj>
              </mc:Choice>
              <mc:Fallback>
                <p:oleObj name="Документ" r:id="rId8" imgW="7540459" imgH="107030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51658" y="1384510"/>
                        <a:ext cx="38179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/>
          <p:nvPr/>
        </p:nvSpPr>
        <p:spPr>
          <a:xfrm>
            <a:off x="0" y="-26348"/>
            <a:ext cx="12192000" cy="945315"/>
          </a:xfrm>
          <a:prstGeom prst="rect">
            <a:avLst/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РЕГИОНАЛЬНЫЙ ПРОЕКТ  "РАЗВИТИЕ ПЕРВИЧНОЙ МЕДИКО-САНИТАРНОЙ ПОМОЩИ»</a:t>
            </a:r>
          </a:p>
          <a:p>
            <a:pPr lvl="0">
              <a:lnSpc>
                <a:spcPct val="150000"/>
              </a:lnSpc>
              <a:buSzPts val="1800"/>
            </a:pPr>
            <a:r>
              <a:rPr lang="ru-RU" sz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РЕГИОНАЛЬНЫЙ ПРОЕКТ "РАЗВИТИЕ ДЕТСКОГО ЗДРАВООХРАНЕНИЯ, ВКЛЮЧАЯ СОЗДАНИЕ СОВРЕМЕННОЙ</a:t>
            </a:r>
          </a:p>
          <a:p>
            <a:pPr lvl="0">
              <a:lnSpc>
                <a:spcPct val="150000"/>
              </a:lnSpc>
              <a:buSzPts val="1800"/>
            </a:pPr>
            <a:r>
              <a:rPr lang="ru-RU" sz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ИНФРАСТРУКТУРЫ ОКАЗАНИЯ МЕДИЦИНСКОЙ ПОМОЩИ"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8501205" y="0"/>
            <a:ext cx="3690794" cy="679010"/>
          </a:xfrm>
          <a:custGeom>
            <a:avLst/>
            <a:gdLst/>
            <a:ahLst/>
            <a:cxnLst/>
            <a:rect l="l" t="t" r="r" b="b"/>
            <a:pathLst>
              <a:path w="4107728" h="612000" extrusionOk="0">
                <a:moveTo>
                  <a:pt x="290183" y="0"/>
                </a:moveTo>
                <a:lnTo>
                  <a:pt x="292917" y="0"/>
                </a:lnTo>
                <a:lnTo>
                  <a:pt x="4107728" y="0"/>
                </a:lnTo>
                <a:lnTo>
                  <a:pt x="4107728" y="612000"/>
                </a:lnTo>
                <a:lnTo>
                  <a:pt x="292917" y="612000"/>
                </a:lnTo>
                <a:lnTo>
                  <a:pt x="290183" y="612000"/>
                </a:lnTo>
                <a:lnTo>
                  <a:pt x="0" y="612000"/>
                </a:lnTo>
                <a:lnTo>
                  <a:pt x="290183" y="57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9" name="Google Shape;1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725" y="76200"/>
            <a:ext cx="2790825" cy="5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7"/>
          <p:cNvSpPr txBox="1"/>
          <p:nvPr/>
        </p:nvSpPr>
        <p:spPr>
          <a:xfrm>
            <a:off x="7427360" y="892768"/>
            <a:ext cx="4526747" cy="60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Основные мероприятия по двум проектам: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561975" y="1168472"/>
            <a:ext cx="315753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4815840" y="1050883"/>
            <a:ext cx="23048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Установленное значение показателя для 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Калининградской области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3677422" y="1441059"/>
            <a:ext cx="12115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Значение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>
            <a:off x="7520473" y="1456510"/>
            <a:ext cx="821094" cy="4571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7427350" y="1710300"/>
            <a:ext cx="4105800" cy="14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</a:b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7427350" y="1725192"/>
            <a:ext cx="4105800" cy="513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</a:b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7383000" y="4794475"/>
            <a:ext cx="4473900" cy="19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</a:b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2998" y="1502229"/>
            <a:ext cx="4501109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buSzPts val="1000"/>
              <a:defRPr/>
            </a:pPr>
            <a:r>
              <a:rPr lang="ru-RU" dirty="0">
                <a:latin typeface="Open Sans"/>
                <a:ea typeface="Open Sans"/>
                <a:cs typeface="Open Sans"/>
                <a:sym typeface="Open Sans"/>
              </a:rPr>
              <a:t>Закуплен мобильный центр «детское здоровье» для Городской детской поликлиники № 6.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98" y="1023734"/>
            <a:ext cx="3445211" cy="22968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52998" y="4707783"/>
            <a:ext cx="4498417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Продолжается реконструкция комплекса зданий Детской областной больницы. Срок сдачи объекта декабрь 2022 года.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39" y="3818261"/>
            <a:ext cx="3412274" cy="23165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951" y="3818261"/>
            <a:ext cx="3444884" cy="2316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6649" y="1039601"/>
            <a:ext cx="3441869" cy="2265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27350" y="2159735"/>
            <a:ext cx="4526757" cy="5232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 2019 году приобретено 60 единиц оборудования, в 2020 году – 94 единиц.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52998" y="2895150"/>
            <a:ext cx="4501109" cy="16004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 2019 года в детских лечебных учреждениях региона реализуются организационно-планировочные решения (ОПР), что позволяет развивать инфраструктуру оказания медицинской помощи детям, делать ее комфортнее и доступнее. Всего ОПР в 2019 г. реализованы в 12 МО, в 2020 г. ОПР реализованы в 15 МО.</a:t>
            </a:r>
          </a:p>
        </p:txBody>
      </p:sp>
    </p:spTree>
    <p:extLst>
      <p:ext uri="{BB962C8B-B14F-4D97-AF65-F5344CB8AC3E}">
        <p14:creationId xmlns:p14="http://schemas.microsoft.com/office/powerpoint/2010/main" val="48143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5"/>
          <p:cNvSpPr/>
          <p:nvPr/>
        </p:nvSpPr>
        <p:spPr>
          <a:xfrm>
            <a:off x="731837" y="1050925"/>
            <a:ext cx="6936017" cy="782994"/>
          </a:xfrm>
          <a:prstGeom prst="roundRect">
            <a:avLst>
              <a:gd name="adj" fmla="val 7576"/>
            </a:avLst>
          </a:prstGeom>
          <a:solidFill>
            <a:srgbClr val="EAF0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0" y="0"/>
            <a:ext cx="12192000" cy="690466"/>
          </a:xfrm>
          <a:prstGeom prst="rect">
            <a:avLst/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276807" y="150556"/>
            <a:ext cx="7825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Региональный центр первичной медико-санитарной помощи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731837" y="1122595"/>
            <a:ext cx="6936017" cy="673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800"/>
            </a:pPr>
            <a:r>
              <a:rPr lang="ru-RU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Региональный центр первичной медико-санитарной создан в 2018 году в целях реализации задачи по созданию, внедрению и тиражированию «Новой модели медицинской организации, оказывающей первичную медико-санитарную помощь»</a:t>
            </a:r>
            <a:endParaRPr sz="1200" b="0" i="0" u="none" strike="noStrike" cap="none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1331329" y="2106973"/>
            <a:ext cx="27311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259809" y="3173945"/>
            <a:ext cx="3120030" cy="314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7" name="Google Shape;517;p25"/>
          <p:cNvSpPr txBox="1"/>
          <p:nvPr/>
        </p:nvSpPr>
        <p:spPr>
          <a:xfrm>
            <a:off x="8141221" y="2705085"/>
            <a:ext cx="3486144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spcBef>
                <a:spcPts val="1200"/>
              </a:spcBef>
              <a:buSzPts val="1050"/>
            </a:pPr>
            <a:r>
              <a:rPr lang="ru-RU" dirty="0">
                <a:latin typeface="Open Sans"/>
                <a:ea typeface="Open Sans"/>
                <a:cs typeface="Open Sans"/>
                <a:sym typeface="Open Sans"/>
              </a:rPr>
              <a:t>Оптимизация </a:t>
            </a:r>
            <a:r>
              <a:rPr lang="ru-RU" dirty="0" err="1">
                <a:latin typeface="Open Sans"/>
                <a:ea typeface="Open Sans"/>
                <a:cs typeface="Open Sans"/>
                <a:sym typeface="Open Sans"/>
              </a:rPr>
              <a:t>лечебно</a:t>
            </a:r>
            <a:r>
              <a:rPr lang="ru-RU" dirty="0">
                <a:latin typeface="Open Sans"/>
                <a:ea typeface="Open Sans"/>
                <a:cs typeface="Open Sans"/>
                <a:sym typeface="Open Sans"/>
              </a:rPr>
              <a:t> – диагностического приема в поликлинике</a:t>
            </a:r>
          </a:p>
          <a:p>
            <a:pPr lvl="0">
              <a:spcBef>
                <a:spcPts val="1200"/>
              </a:spcBef>
              <a:buSzPts val="1050"/>
            </a:pPr>
            <a:r>
              <a:rPr lang="ru-RU" dirty="0">
                <a:latin typeface="Open Sans"/>
                <a:ea typeface="Open Sans"/>
                <a:cs typeface="Open Sans"/>
                <a:sym typeface="Open Sans"/>
              </a:rPr>
              <a:t>Оптимизация лечебно-диагностического приема на дому</a:t>
            </a:r>
          </a:p>
          <a:p>
            <a:pPr lvl="0">
              <a:spcBef>
                <a:spcPts val="1200"/>
              </a:spcBef>
              <a:buSzPts val="1050"/>
            </a:pPr>
            <a:r>
              <a:rPr lang="ru-RU" dirty="0">
                <a:latin typeface="Open Sans"/>
                <a:ea typeface="Open Sans"/>
                <a:cs typeface="Open Sans"/>
                <a:sym typeface="Open Sans"/>
              </a:rPr>
              <a:t>Оптимизация профилактического приема</a:t>
            </a:r>
            <a:endParaRPr lang="ru-RU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1200"/>
              </a:spcBef>
              <a:buSzPts val="1050"/>
            </a:pPr>
            <a:r>
              <a:rPr lang="ru-RU" dirty="0">
                <a:latin typeface="Open Sans"/>
                <a:ea typeface="Open Sans"/>
                <a:cs typeface="Open Sans"/>
                <a:sym typeface="Open Sans"/>
              </a:rPr>
              <a:t>Вакцинация</a:t>
            </a:r>
          </a:p>
          <a:p>
            <a:pPr lvl="0">
              <a:spcBef>
                <a:spcPts val="1200"/>
              </a:spcBef>
              <a:buSzPts val="1050"/>
            </a:pPr>
            <a:r>
              <a:rPr lang="ru-RU" dirty="0">
                <a:latin typeface="Open Sans"/>
                <a:ea typeface="Open Sans"/>
                <a:cs typeface="Open Sans"/>
                <a:sym typeface="Open Sans"/>
              </a:rPr>
              <a:t>Лекарственное обеспечение </a:t>
            </a:r>
            <a:endParaRPr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25"/>
          <p:cNvSpPr txBox="1"/>
          <p:nvPr/>
        </p:nvSpPr>
        <p:spPr>
          <a:xfrm>
            <a:off x="1358479" y="5989398"/>
            <a:ext cx="10181479" cy="5231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050"/>
            </a:pPr>
            <a:r>
              <a:rPr lang="ru-RU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Всего за 2019-2020 годы технологиям бережливого производства было обучено 244 сотрудника МО. </a:t>
            </a:r>
          </a:p>
          <a:p>
            <a:pPr lvl="0">
              <a:buSzPts val="1050"/>
            </a:pPr>
            <a:r>
              <a:rPr lang="ru-RU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Из них: врачи - 140,  медицинские сестры - 70,  прочий персонал – 34. </a:t>
            </a:r>
            <a:endParaRPr b="0" i="0" u="none" strike="noStrike" cap="none" dirty="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8253830" y="2106973"/>
            <a:ext cx="37770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</a:pPr>
            <a:r>
              <a:rPr lang="ru-RU" b="1" i="0" u="none" strike="noStrike" cap="none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Открыты проекты по улучшению </a:t>
            </a:r>
          </a:p>
          <a:p>
            <a:pPr lvl="0">
              <a:buSzPts val="1800"/>
            </a:pPr>
            <a:r>
              <a:rPr lang="ru-RU" b="1" i="0" u="none" strike="noStrike" cap="none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 процессов:</a:t>
            </a:r>
            <a:endParaRPr b="1" i="0" u="none" strike="noStrike" cap="none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731838" y="2160104"/>
            <a:ext cx="532765" cy="540068"/>
          </a:xfrm>
          <a:prstGeom prst="roundRect">
            <a:avLst>
              <a:gd name="adj" fmla="val 9112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21" name="Google Shape;521;p25"/>
          <p:cNvGrpSpPr/>
          <p:nvPr/>
        </p:nvGrpSpPr>
        <p:grpSpPr>
          <a:xfrm>
            <a:off x="824786" y="2253456"/>
            <a:ext cx="346868" cy="353364"/>
            <a:chOff x="1477963" y="-431800"/>
            <a:chExt cx="423862" cy="431800"/>
          </a:xfrm>
        </p:grpSpPr>
        <p:sp>
          <p:nvSpPr>
            <p:cNvPr id="522" name="Google Shape;522;p25"/>
            <p:cNvSpPr/>
            <p:nvPr/>
          </p:nvSpPr>
          <p:spPr>
            <a:xfrm>
              <a:off x="1514475" y="-336550"/>
              <a:ext cx="350837" cy="314325"/>
            </a:xfrm>
            <a:custGeom>
              <a:avLst/>
              <a:gdLst/>
              <a:ahLst/>
              <a:cxnLst/>
              <a:rect l="l" t="t" r="r" b="b"/>
              <a:pathLst>
                <a:path w="1666" h="1493" extrusionOk="0">
                  <a:moveTo>
                    <a:pt x="1666" y="1493"/>
                  </a:moveTo>
                  <a:cubicBezTo>
                    <a:pt x="1666" y="104"/>
                    <a:pt x="1666" y="104"/>
                    <a:pt x="1666" y="104"/>
                  </a:cubicBezTo>
                  <a:cubicBezTo>
                    <a:pt x="1666" y="47"/>
                    <a:pt x="1619" y="0"/>
                    <a:pt x="15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493"/>
                    <a:pt x="0" y="1493"/>
                    <a:pt x="0" y="1493"/>
                  </a:cubicBezTo>
                  <a:lnTo>
                    <a:pt x="1666" y="14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1550988" y="-300038"/>
              <a:ext cx="277812" cy="212725"/>
            </a:xfrm>
            <a:prstGeom prst="rect">
              <a:avLst/>
            </a:prstGeom>
            <a:solidFill>
              <a:srgbClr val="BBEA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1682750" y="-65088"/>
              <a:ext cx="14287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1514475" y="-395288"/>
              <a:ext cx="233362" cy="271463"/>
            </a:xfrm>
            <a:custGeom>
              <a:avLst/>
              <a:gdLst/>
              <a:ahLst/>
              <a:cxnLst/>
              <a:rect l="l" t="t" r="r" b="b"/>
              <a:pathLst>
                <a:path w="1111" h="1284" extrusionOk="0">
                  <a:moveTo>
                    <a:pt x="1111" y="0"/>
                  </a:moveTo>
                  <a:cubicBezTo>
                    <a:pt x="1111" y="0"/>
                    <a:pt x="1111" y="0"/>
                    <a:pt x="1111" y="0"/>
                  </a:cubicBezTo>
                  <a:cubicBezTo>
                    <a:pt x="1053" y="0"/>
                    <a:pt x="1007" y="46"/>
                    <a:pt x="1007" y="104"/>
                  </a:cubicBezTo>
                  <a:cubicBezTo>
                    <a:pt x="1007" y="1180"/>
                    <a:pt x="1007" y="1180"/>
                    <a:pt x="1007" y="1180"/>
                  </a:cubicBezTo>
                  <a:cubicBezTo>
                    <a:pt x="1007" y="1237"/>
                    <a:pt x="960" y="1284"/>
                    <a:pt x="902" y="1284"/>
                  </a:cubicBezTo>
                  <a:cubicBezTo>
                    <a:pt x="0" y="1284"/>
                    <a:pt x="0" y="1284"/>
                    <a:pt x="0" y="128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46"/>
                    <a:pt x="47" y="0"/>
                    <a:pt x="104" y="0"/>
                  </a:cubicBez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1477963" y="-160338"/>
              <a:ext cx="227012" cy="36513"/>
            </a:xfrm>
            <a:custGeom>
              <a:avLst/>
              <a:gdLst/>
              <a:ahLst/>
              <a:cxnLst/>
              <a:rect l="l" t="t" r="r" b="b"/>
              <a:pathLst>
                <a:path w="1076" h="174" extrusionOk="0">
                  <a:moveTo>
                    <a:pt x="1076" y="174"/>
                  </a:moveTo>
                  <a:cubicBezTo>
                    <a:pt x="1076" y="174"/>
                    <a:pt x="1076" y="174"/>
                    <a:pt x="1076" y="174"/>
                  </a:cubicBezTo>
                  <a:cubicBezTo>
                    <a:pt x="1019" y="174"/>
                    <a:pt x="972" y="127"/>
                    <a:pt x="972" y="7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127"/>
                    <a:pt x="47" y="174"/>
                    <a:pt x="104" y="174"/>
                  </a:cubicBezTo>
                  <a:lnTo>
                    <a:pt x="1076" y="174"/>
                  </a:ln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1727200" y="-395288"/>
              <a:ext cx="42862" cy="131763"/>
            </a:xfrm>
            <a:custGeom>
              <a:avLst/>
              <a:gdLst/>
              <a:ahLst/>
              <a:cxnLst/>
              <a:rect l="l" t="t" r="r" b="b"/>
              <a:pathLst>
                <a:path w="208" h="624" extrusionOk="0">
                  <a:moveTo>
                    <a:pt x="104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61" y="0"/>
                    <a:pt x="208" y="46"/>
                    <a:pt x="208" y="104"/>
                  </a:cubicBezTo>
                  <a:cubicBezTo>
                    <a:pt x="208" y="624"/>
                    <a:pt x="208" y="624"/>
                    <a:pt x="208" y="624"/>
                  </a:cubicBezTo>
                  <a:cubicBezTo>
                    <a:pt x="208" y="624"/>
                    <a:pt x="208" y="624"/>
                    <a:pt x="208" y="624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46"/>
                    <a:pt x="46" y="0"/>
                    <a:pt x="104" y="0"/>
                  </a:cubicBez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1492250" y="-44450"/>
              <a:ext cx="395287" cy="44450"/>
            </a:xfrm>
            <a:custGeom>
              <a:avLst/>
              <a:gdLst/>
              <a:ahLst/>
              <a:cxnLst/>
              <a:rect l="l" t="t" r="r" b="b"/>
              <a:pathLst>
                <a:path w="1874" h="208" extrusionOk="0">
                  <a:moveTo>
                    <a:pt x="1874" y="0"/>
                  </a:moveTo>
                  <a:cubicBezTo>
                    <a:pt x="1874" y="104"/>
                    <a:pt x="1874" y="104"/>
                    <a:pt x="1874" y="104"/>
                  </a:cubicBezTo>
                  <a:cubicBezTo>
                    <a:pt x="1874" y="161"/>
                    <a:pt x="1828" y="208"/>
                    <a:pt x="1770" y="208"/>
                  </a:cubicBezTo>
                  <a:cubicBezTo>
                    <a:pt x="1770" y="208"/>
                    <a:pt x="1770" y="208"/>
                    <a:pt x="1770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46" y="208"/>
                    <a:pt x="0" y="16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5" y="0"/>
                    <a:pt x="625" y="0"/>
                    <a:pt x="625" y="0"/>
                  </a:cubicBezTo>
                  <a:cubicBezTo>
                    <a:pt x="694" y="69"/>
                    <a:pt x="694" y="69"/>
                    <a:pt x="694" y="69"/>
                  </a:cubicBezTo>
                  <a:cubicBezTo>
                    <a:pt x="1180" y="69"/>
                    <a:pt x="1180" y="69"/>
                    <a:pt x="1180" y="69"/>
                  </a:cubicBezTo>
                  <a:cubicBezTo>
                    <a:pt x="1249" y="0"/>
                    <a:pt x="1249" y="0"/>
                    <a:pt x="1249" y="0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1727200" y="-269875"/>
              <a:ext cx="73025" cy="14288"/>
            </a:xfrm>
            <a:prstGeom prst="rect">
              <a:avLst/>
            </a:prstGeom>
            <a:solidFill>
              <a:srgbClr val="80CA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1543050" y="-365125"/>
              <a:ext cx="44450" cy="4286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0" y="27"/>
                  </a:moveTo>
                  <a:lnTo>
                    <a:pt x="19" y="27"/>
                  </a:lnTo>
                  <a:lnTo>
                    <a:pt x="19" y="18"/>
                  </a:lnTo>
                  <a:lnTo>
                    <a:pt x="28" y="18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F648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1682750" y="-365125"/>
              <a:ext cx="14287" cy="1428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1682750" y="-336550"/>
              <a:ext cx="14287" cy="1428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1558925" y="-300038"/>
              <a:ext cx="14287" cy="1428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1587500" y="-300038"/>
              <a:ext cx="109537" cy="1428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1543050" y="-269875"/>
              <a:ext cx="153987" cy="1428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1543050" y="-241300"/>
              <a:ext cx="153987" cy="1428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1543050" y="-212725"/>
              <a:ext cx="125412" cy="158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1887538" y="-233363"/>
              <a:ext cx="14287" cy="138113"/>
            </a:xfrm>
            <a:prstGeom prst="rect">
              <a:avLst/>
            </a:prstGeom>
            <a:solidFill>
              <a:srgbClr val="80CA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1887538" y="-263525"/>
              <a:ext cx="14287" cy="14288"/>
            </a:xfrm>
            <a:prstGeom prst="rect">
              <a:avLst/>
            </a:prstGeom>
            <a:solidFill>
              <a:srgbClr val="80CA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1477963" y="-431800"/>
              <a:ext cx="58737" cy="161925"/>
            </a:xfrm>
            <a:custGeom>
              <a:avLst/>
              <a:gdLst/>
              <a:ahLst/>
              <a:cxnLst/>
              <a:rect l="l" t="t" r="r" b="b"/>
              <a:pathLst>
                <a:path w="278" h="764" extrusionOk="0">
                  <a:moveTo>
                    <a:pt x="70" y="764"/>
                  </a:moveTo>
                  <a:cubicBezTo>
                    <a:pt x="0" y="764"/>
                    <a:pt x="0" y="764"/>
                    <a:pt x="0" y="76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148" y="70"/>
                    <a:pt x="70" y="147"/>
                    <a:pt x="70" y="243"/>
                  </a:cubicBezTo>
                  <a:lnTo>
                    <a:pt x="70" y="764"/>
                  </a:lnTo>
                  <a:close/>
                </a:path>
              </a:pathLst>
            </a:custGeom>
            <a:solidFill>
              <a:srgbClr val="80CA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25"/>
            <p:cNvSpPr/>
            <p:nvPr/>
          </p:nvSpPr>
          <p:spPr>
            <a:xfrm>
              <a:off x="1477963" y="-255588"/>
              <a:ext cx="14287" cy="14288"/>
            </a:xfrm>
            <a:prstGeom prst="rect">
              <a:avLst/>
            </a:prstGeom>
            <a:solidFill>
              <a:srgbClr val="80CA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42" name="Google Shape;542;p25"/>
          <p:cNvSpPr/>
          <p:nvPr/>
        </p:nvSpPr>
        <p:spPr>
          <a:xfrm>
            <a:off x="7667854" y="2160104"/>
            <a:ext cx="532765" cy="540068"/>
          </a:xfrm>
          <a:prstGeom prst="roundRect">
            <a:avLst>
              <a:gd name="adj" fmla="val 9112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43" name="Google Shape;543;p25"/>
          <p:cNvGrpSpPr/>
          <p:nvPr/>
        </p:nvGrpSpPr>
        <p:grpSpPr>
          <a:xfrm>
            <a:off x="7771559" y="2266626"/>
            <a:ext cx="327025" cy="327025"/>
            <a:chOff x="892175" y="1239838"/>
            <a:chExt cx="327025" cy="327025"/>
          </a:xfrm>
        </p:grpSpPr>
        <p:sp>
          <p:nvSpPr>
            <p:cNvPr id="544" name="Google Shape;544;p25"/>
            <p:cNvSpPr/>
            <p:nvPr/>
          </p:nvSpPr>
          <p:spPr>
            <a:xfrm>
              <a:off x="923925" y="1452563"/>
              <a:ext cx="263525" cy="10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5" name="Google Shape;545;p25"/>
            <p:cNvSpPr/>
            <p:nvPr/>
          </p:nvSpPr>
          <p:spPr>
            <a:xfrm>
              <a:off x="923925" y="1452563"/>
              <a:ext cx="263525" cy="104775"/>
            </a:xfrm>
            <a:custGeom>
              <a:avLst/>
              <a:gdLst/>
              <a:ahLst/>
              <a:cxnLst/>
              <a:rect l="l" t="t" r="r" b="b"/>
              <a:pathLst>
                <a:path w="1648" h="664" extrusionOk="0">
                  <a:moveTo>
                    <a:pt x="1648" y="0"/>
                  </a:moveTo>
                  <a:cubicBezTo>
                    <a:pt x="1648" y="152"/>
                    <a:pt x="1648" y="152"/>
                    <a:pt x="1648" y="152"/>
                  </a:cubicBezTo>
                  <a:cubicBezTo>
                    <a:pt x="1648" y="664"/>
                    <a:pt x="1648" y="664"/>
                    <a:pt x="1648" y="664"/>
                  </a:cubicBezTo>
                  <a:cubicBezTo>
                    <a:pt x="1568" y="664"/>
                    <a:pt x="1568" y="664"/>
                    <a:pt x="1568" y="664"/>
                  </a:cubicBezTo>
                  <a:cubicBezTo>
                    <a:pt x="1568" y="272"/>
                    <a:pt x="1568" y="272"/>
                    <a:pt x="1568" y="272"/>
                  </a:cubicBezTo>
                  <a:cubicBezTo>
                    <a:pt x="1568" y="206"/>
                    <a:pt x="1514" y="152"/>
                    <a:pt x="1448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68" y="0"/>
                    <a:pt x="1568" y="0"/>
                    <a:pt x="1568" y="0"/>
                  </a:cubicBezTo>
                  <a:lnTo>
                    <a:pt x="1648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25"/>
            <p:cNvSpPr/>
            <p:nvPr/>
          </p:nvSpPr>
          <p:spPr>
            <a:xfrm>
              <a:off x="987425" y="1452563"/>
              <a:ext cx="136525" cy="106363"/>
            </a:xfrm>
            <a:prstGeom prst="rect">
              <a:avLst/>
            </a:prstGeom>
            <a:solidFill>
              <a:srgbClr val="9CDB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987425" y="1452563"/>
              <a:ext cx="68263" cy="106363"/>
            </a:xfrm>
            <a:prstGeom prst="rect">
              <a:avLst/>
            </a:prstGeom>
            <a:solidFill>
              <a:srgbClr val="BBEA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1038225" y="1503363"/>
              <a:ext cx="34925" cy="9525"/>
            </a:xfrm>
            <a:custGeom>
              <a:avLst/>
              <a:gdLst/>
              <a:ahLst/>
              <a:cxnLst/>
              <a:rect l="l" t="t" r="r" b="b"/>
              <a:pathLst>
                <a:path w="220" h="60" extrusionOk="0">
                  <a:moveTo>
                    <a:pt x="220" y="30"/>
                  </a:moveTo>
                  <a:cubicBezTo>
                    <a:pt x="220" y="47"/>
                    <a:pt x="207" y="60"/>
                    <a:pt x="19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07" y="0"/>
                    <a:pt x="220" y="13"/>
                    <a:pt x="220" y="30"/>
                  </a:cubicBezTo>
                  <a:close/>
                </a:path>
              </a:pathLst>
            </a:custGeom>
            <a:solidFill>
              <a:srgbClr val="79C9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1111250" y="1457326"/>
              <a:ext cx="12700" cy="95250"/>
            </a:xfrm>
            <a:custGeom>
              <a:avLst/>
              <a:gdLst/>
              <a:ahLst/>
              <a:cxnLst/>
              <a:rect l="l" t="t" r="r" b="b"/>
              <a:pathLst>
                <a:path w="8" h="60" extrusionOk="0">
                  <a:moveTo>
                    <a:pt x="8" y="0"/>
                  </a:moveTo>
                  <a:lnTo>
                    <a:pt x="8" y="60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9C9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1000125" y="1462088"/>
              <a:ext cx="12700" cy="95250"/>
            </a:xfrm>
            <a:prstGeom prst="rect">
              <a:avLst/>
            </a:prstGeom>
            <a:solidFill>
              <a:srgbClr val="E4F9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892175" y="1550988"/>
              <a:ext cx="327025" cy="15875"/>
            </a:xfrm>
            <a:custGeom>
              <a:avLst/>
              <a:gdLst/>
              <a:ahLst/>
              <a:cxnLst/>
              <a:rect l="l" t="t" r="r" b="b"/>
              <a:pathLst>
                <a:path w="2048" h="104" extrusionOk="0">
                  <a:moveTo>
                    <a:pt x="2048" y="40"/>
                  </a:moveTo>
                  <a:cubicBezTo>
                    <a:pt x="2048" y="64"/>
                    <a:pt x="2048" y="64"/>
                    <a:pt x="2048" y="64"/>
                  </a:cubicBezTo>
                  <a:cubicBezTo>
                    <a:pt x="2048" y="86"/>
                    <a:pt x="2030" y="104"/>
                    <a:pt x="2008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18" y="104"/>
                    <a:pt x="0" y="86"/>
                    <a:pt x="0" y="6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008" y="0"/>
                    <a:pt x="2008" y="0"/>
                    <a:pt x="2008" y="0"/>
                  </a:cubicBezTo>
                  <a:cubicBezTo>
                    <a:pt x="2030" y="0"/>
                    <a:pt x="2048" y="18"/>
                    <a:pt x="2048" y="40"/>
                  </a:cubicBezTo>
                  <a:close/>
                </a:path>
              </a:pathLst>
            </a:custGeom>
            <a:solidFill>
              <a:srgbClr val="B4BF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901700" y="1290638"/>
              <a:ext cx="306388" cy="173038"/>
            </a:xfrm>
            <a:custGeom>
              <a:avLst/>
              <a:gdLst/>
              <a:ahLst/>
              <a:cxnLst/>
              <a:rect l="l" t="t" r="r" b="b"/>
              <a:pathLst>
                <a:path w="1920" h="1080" extrusionOk="0">
                  <a:moveTo>
                    <a:pt x="1880" y="1080"/>
                  </a:moveTo>
                  <a:cubicBezTo>
                    <a:pt x="40" y="1080"/>
                    <a:pt x="40" y="1080"/>
                    <a:pt x="40" y="1080"/>
                  </a:cubicBezTo>
                  <a:cubicBezTo>
                    <a:pt x="18" y="1080"/>
                    <a:pt x="0" y="1062"/>
                    <a:pt x="0" y="10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20" y="0"/>
                    <a:pt x="1920" y="0"/>
                    <a:pt x="1920" y="0"/>
                  </a:cubicBezTo>
                  <a:cubicBezTo>
                    <a:pt x="1920" y="1040"/>
                    <a:pt x="1920" y="1040"/>
                    <a:pt x="1920" y="1040"/>
                  </a:cubicBezTo>
                  <a:cubicBezTo>
                    <a:pt x="1920" y="1062"/>
                    <a:pt x="1902" y="1080"/>
                    <a:pt x="1880" y="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25"/>
            <p:cNvSpPr/>
            <p:nvPr/>
          </p:nvSpPr>
          <p:spPr>
            <a:xfrm>
              <a:off x="901700" y="1335088"/>
              <a:ext cx="306388" cy="96838"/>
            </a:xfrm>
            <a:custGeom>
              <a:avLst/>
              <a:gdLst/>
              <a:ahLst/>
              <a:cxnLst/>
              <a:rect l="l" t="t" r="r" b="b"/>
              <a:pathLst>
                <a:path w="193" h="61" extrusionOk="0">
                  <a:moveTo>
                    <a:pt x="193" y="0"/>
                  </a:moveTo>
                  <a:lnTo>
                    <a:pt x="193" y="61"/>
                  </a:lnTo>
                  <a:lnTo>
                    <a:pt x="145" y="61"/>
                  </a:lnTo>
                  <a:lnTo>
                    <a:pt x="97" y="61"/>
                  </a:lnTo>
                  <a:lnTo>
                    <a:pt x="49" y="61"/>
                  </a:lnTo>
                  <a:lnTo>
                    <a:pt x="0" y="61"/>
                  </a:lnTo>
                  <a:lnTo>
                    <a:pt x="0" y="0"/>
                  </a:lnTo>
                  <a:lnTo>
                    <a:pt x="49" y="0"/>
                  </a:lnTo>
                  <a:lnTo>
                    <a:pt x="97" y="0"/>
                  </a:lnTo>
                  <a:lnTo>
                    <a:pt x="145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9CDB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892175" y="1287463"/>
              <a:ext cx="327025" cy="176213"/>
            </a:xfrm>
            <a:custGeom>
              <a:avLst/>
              <a:gdLst/>
              <a:ahLst/>
              <a:cxnLst/>
              <a:rect l="l" t="t" r="r" b="b"/>
              <a:pathLst>
                <a:path w="2048" h="1108" extrusionOk="0">
                  <a:moveTo>
                    <a:pt x="2048" y="40"/>
                  </a:moveTo>
                  <a:cubicBezTo>
                    <a:pt x="2048" y="68"/>
                    <a:pt x="2048" y="68"/>
                    <a:pt x="2048" y="68"/>
                  </a:cubicBezTo>
                  <a:cubicBezTo>
                    <a:pt x="2048" y="90"/>
                    <a:pt x="2030" y="108"/>
                    <a:pt x="2008" y="108"/>
                  </a:cubicBezTo>
                  <a:cubicBezTo>
                    <a:pt x="1984" y="108"/>
                    <a:pt x="1984" y="108"/>
                    <a:pt x="1984" y="108"/>
                  </a:cubicBezTo>
                  <a:cubicBezTo>
                    <a:pt x="1984" y="1068"/>
                    <a:pt x="1984" y="1068"/>
                    <a:pt x="1984" y="1068"/>
                  </a:cubicBezTo>
                  <a:cubicBezTo>
                    <a:pt x="1984" y="1090"/>
                    <a:pt x="1966" y="1108"/>
                    <a:pt x="1944" y="1108"/>
                  </a:cubicBezTo>
                  <a:cubicBezTo>
                    <a:pt x="1904" y="1108"/>
                    <a:pt x="1904" y="1108"/>
                    <a:pt x="1904" y="1108"/>
                  </a:cubicBezTo>
                  <a:cubicBezTo>
                    <a:pt x="1904" y="228"/>
                    <a:pt x="1904" y="228"/>
                    <a:pt x="1904" y="228"/>
                  </a:cubicBezTo>
                  <a:cubicBezTo>
                    <a:pt x="1904" y="162"/>
                    <a:pt x="1850" y="108"/>
                    <a:pt x="1784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18" y="108"/>
                    <a:pt x="0" y="90"/>
                    <a:pt x="0" y="6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008" y="0"/>
                    <a:pt x="2008" y="0"/>
                    <a:pt x="2008" y="0"/>
                  </a:cubicBezTo>
                  <a:cubicBezTo>
                    <a:pt x="2030" y="0"/>
                    <a:pt x="2048" y="18"/>
                    <a:pt x="2048" y="40"/>
                  </a:cubicBez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892175" y="1284288"/>
              <a:ext cx="327025" cy="273050"/>
            </a:xfrm>
            <a:custGeom>
              <a:avLst/>
              <a:gdLst/>
              <a:ahLst/>
              <a:cxnLst/>
              <a:rect l="l" t="t" r="r" b="b"/>
              <a:pathLst>
                <a:path w="2048" h="1712" extrusionOk="0">
                  <a:moveTo>
                    <a:pt x="520" y="1168"/>
                  </a:moveTo>
                  <a:cubicBezTo>
                    <a:pt x="498" y="1168"/>
                    <a:pt x="480" y="1150"/>
                    <a:pt x="480" y="1128"/>
                  </a:cubicBezTo>
                  <a:cubicBezTo>
                    <a:pt x="480" y="1088"/>
                    <a:pt x="480" y="1088"/>
                    <a:pt x="480" y="1088"/>
                  </a:cubicBezTo>
                  <a:cubicBezTo>
                    <a:pt x="480" y="1066"/>
                    <a:pt x="498" y="1048"/>
                    <a:pt x="520" y="1048"/>
                  </a:cubicBezTo>
                  <a:cubicBezTo>
                    <a:pt x="1528" y="1048"/>
                    <a:pt x="1528" y="1048"/>
                    <a:pt x="1528" y="1048"/>
                  </a:cubicBezTo>
                  <a:cubicBezTo>
                    <a:pt x="1550" y="1048"/>
                    <a:pt x="1568" y="1066"/>
                    <a:pt x="1568" y="1088"/>
                  </a:cubicBezTo>
                  <a:cubicBezTo>
                    <a:pt x="1568" y="1128"/>
                    <a:pt x="1568" y="1128"/>
                    <a:pt x="1568" y="1128"/>
                  </a:cubicBezTo>
                  <a:cubicBezTo>
                    <a:pt x="1568" y="1150"/>
                    <a:pt x="1550" y="1168"/>
                    <a:pt x="1528" y="1168"/>
                  </a:cubicBezTo>
                  <a:lnTo>
                    <a:pt x="520" y="1168"/>
                  </a:lnTo>
                  <a:close/>
                  <a:moveTo>
                    <a:pt x="200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048" y="60"/>
                    <a:pt x="2048" y="60"/>
                    <a:pt x="2048" y="60"/>
                  </a:cubicBezTo>
                  <a:cubicBezTo>
                    <a:pt x="2048" y="40"/>
                    <a:pt x="2048" y="40"/>
                    <a:pt x="2048" y="40"/>
                  </a:cubicBezTo>
                  <a:cubicBezTo>
                    <a:pt x="2048" y="18"/>
                    <a:pt x="2030" y="0"/>
                    <a:pt x="2008" y="0"/>
                  </a:cubicBezTo>
                  <a:close/>
                  <a:moveTo>
                    <a:pt x="2008" y="1648"/>
                  </a:moveTo>
                  <a:cubicBezTo>
                    <a:pt x="40" y="1648"/>
                    <a:pt x="40" y="1648"/>
                    <a:pt x="40" y="1648"/>
                  </a:cubicBezTo>
                  <a:cubicBezTo>
                    <a:pt x="18" y="1648"/>
                    <a:pt x="0" y="1666"/>
                    <a:pt x="0" y="1688"/>
                  </a:cubicBezTo>
                  <a:cubicBezTo>
                    <a:pt x="0" y="1712"/>
                    <a:pt x="0" y="1712"/>
                    <a:pt x="0" y="1712"/>
                  </a:cubicBezTo>
                  <a:cubicBezTo>
                    <a:pt x="2048" y="1712"/>
                    <a:pt x="2048" y="1712"/>
                    <a:pt x="2048" y="1712"/>
                  </a:cubicBezTo>
                  <a:cubicBezTo>
                    <a:pt x="2048" y="1688"/>
                    <a:pt x="2048" y="1688"/>
                    <a:pt x="2048" y="1688"/>
                  </a:cubicBezTo>
                  <a:cubicBezTo>
                    <a:pt x="2048" y="1666"/>
                    <a:pt x="2030" y="1648"/>
                    <a:pt x="2008" y="1648"/>
                  </a:cubicBezTo>
                  <a:close/>
                </a:path>
              </a:pathLst>
            </a:custGeom>
            <a:solidFill>
              <a:srgbClr val="DCEA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968375" y="1450976"/>
              <a:ext cx="174625" cy="9525"/>
            </a:xfrm>
            <a:custGeom>
              <a:avLst/>
              <a:gdLst/>
              <a:ahLst/>
              <a:cxnLst/>
              <a:rect l="l" t="t" r="r" b="b"/>
              <a:pathLst>
                <a:path w="1088" h="58" extrusionOk="0">
                  <a:moveTo>
                    <a:pt x="1088" y="40"/>
                  </a:moveTo>
                  <a:cubicBezTo>
                    <a:pt x="1088" y="58"/>
                    <a:pt x="1088" y="58"/>
                    <a:pt x="1088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048" y="0"/>
                    <a:pt x="1048" y="0"/>
                    <a:pt x="1048" y="0"/>
                  </a:cubicBezTo>
                  <a:cubicBezTo>
                    <a:pt x="1070" y="0"/>
                    <a:pt x="1088" y="18"/>
                    <a:pt x="108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1195388" y="1335088"/>
              <a:ext cx="12700" cy="96838"/>
            </a:xfrm>
            <a:custGeom>
              <a:avLst/>
              <a:gdLst/>
              <a:ahLst/>
              <a:cxnLst/>
              <a:rect l="l" t="t" r="r" b="b"/>
              <a:pathLst>
                <a:path w="8" h="61" extrusionOk="0">
                  <a:moveTo>
                    <a:pt x="8" y="0"/>
                  </a:moveTo>
                  <a:lnTo>
                    <a:pt x="8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9C9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901700" y="1335088"/>
              <a:ext cx="255588" cy="96838"/>
            </a:xfrm>
            <a:custGeom>
              <a:avLst/>
              <a:gdLst/>
              <a:ahLst/>
              <a:cxnLst/>
              <a:rect l="l" t="t" r="r" b="b"/>
              <a:pathLst>
                <a:path w="161" h="61" extrusionOk="0">
                  <a:moveTo>
                    <a:pt x="0" y="0"/>
                  </a:moveTo>
                  <a:lnTo>
                    <a:pt x="49" y="0"/>
                  </a:lnTo>
                  <a:lnTo>
                    <a:pt x="49" y="61"/>
                  </a:lnTo>
                  <a:lnTo>
                    <a:pt x="0" y="61"/>
                  </a:lnTo>
                  <a:lnTo>
                    <a:pt x="0" y="0"/>
                  </a:lnTo>
                  <a:close/>
                  <a:moveTo>
                    <a:pt x="57" y="61"/>
                  </a:moveTo>
                  <a:lnTo>
                    <a:pt x="65" y="61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7" y="61"/>
                  </a:lnTo>
                  <a:close/>
                  <a:moveTo>
                    <a:pt x="153" y="0"/>
                  </a:moveTo>
                  <a:lnTo>
                    <a:pt x="153" y="61"/>
                  </a:lnTo>
                  <a:lnTo>
                    <a:pt x="161" y="61"/>
                  </a:lnTo>
                  <a:lnTo>
                    <a:pt x="161" y="0"/>
                  </a:lnTo>
                  <a:lnTo>
                    <a:pt x="153" y="0"/>
                  </a:lnTo>
                  <a:close/>
                  <a:moveTo>
                    <a:pt x="97" y="61"/>
                  </a:moveTo>
                  <a:lnTo>
                    <a:pt x="145" y="61"/>
                  </a:lnTo>
                  <a:lnTo>
                    <a:pt x="145" y="0"/>
                  </a:lnTo>
                  <a:lnTo>
                    <a:pt x="97" y="0"/>
                  </a:lnTo>
                  <a:lnTo>
                    <a:pt x="97" y="61"/>
                  </a:lnTo>
                  <a:close/>
                </a:path>
              </a:pathLst>
            </a:custGeom>
            <a:solidFill>
              <a:srgbClr val="BBEA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914400" y="1335088"/>
              <a:ext cx="166688" cy="96838"/>
            </a:xfrm>
            <a:custGeom>
              <a:avLst/>
              <a:gdLst/>
              <a:ahLst/>
              <a:cxnLst/>
              <a:rect l="l" t="t" r="r" b="b"/>
              <a:pathLst>
                <a:path w="105" h="61" extrusionOk="0">
                  <a:moveTo>
                    <a:pt x="0" y="0"/>
                  </a:moveTo>
                  <a:lnTo>
                    <a:pt x="9" y="0"/>
                  </a:lnTo>
                  <a:lnTo>
                    <a:pt x="9" y="61"/>
                  </a:lnTo>
                  <a:lnTo>
                    <a:pt x="0" y="61"/>
                  </a:lnTo>
                  <a:lnTo>
                    <a:pt x="0" y="0"/>
                  </a:lnTo>
                  <a:close/>
                  <a:moveTo>
                    <a:pt x="97" y="0"/>
                  </a:moveTo>
                  <a:lnTo>
                    <a:pt x="97" y="61"/>
                  </a:lnTo>
                  <a:lnTo>
                    <a:pt x="105" y="61"/>
                  </a:lnTo>
                  <a:lnTo>
                    <a:pt x="105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E4F9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1001713" y="1239838"/>
              <a:ext cx="107950" cy="109538"/>
            </a:xfrm>
            <a:custGeom>
              <a:avLst/>
              <a:gdLst/>
              <a:ahLst/>
              <a:cxnLst/>
              <a:rect l="l" t="t" r="r" b="b"/>
              <a:pathLst>
                <a:path w="680" h="680" extrusionOk="0">
                  <a:moveTo>
                    <a:pt x="680" y="255"/>
                  </a:moveTo>
                  <a:cubicBezTo>
                    <a:pt x="680" y="425"/>
                    <a:pt x="680" y="425"/>
                    <a:pt x="680" y="425"/>
                  </a:cubicBezTo>
                  <a:cubicBezTo>
                    <a:pt x="680" y="444"/>
                    <a:pt x="665" y="459"/>
                    <a:pt x="646" y="459"/>
                  </a:cubicBezTo>
                  <a:cubicBezTo>
                    <a:pt x="459" y="459"/>
                    <a:pt x="459" y="459"/>
                    <a:pt x="459" y="459"/>
                  </a:cubicBezTo>
                  <a:cubicBezTo>
                    <a:pt x="459" y="646"/>
                    <a:pt x="459" y="646"/>
                    <a:pt x="459" y="646"/>
                  </a:cubicBezTo>
                  <a:cubicBezTo>
                    <a:pt x="459" y="665"/>
                    <a:pt x="444" y="680"/>
                    <a:pt x="425" y="680"/>
                  </a:cubicBezTo>
                  <a:cubicBezTo>
                    <a:pt x="255" y="680"/>
                    <a:pt x="255" y="680"/>
                    <a:pt x="255" y="680"/>
                  </a:cubicBezTo>
                  <a:cubicBezTo>
                    <a:pt x="236" y="680"/>
                    <a:pt x="221" y="665"/>
                    <a:pt x="221" y="646"/>
                  </a:cubicBezTo>
                  <a:cubicBezTo>
                    <a:pt x="221" y="459"/>
                    <a:pt x="221" y="459"/>
                    <a:pt x="221" y="459"/>
                  </a:cubicBezTo>
                  <a:cubicBezTo>
                    <a:pt x="34" y="459"/>
                    <a:pt x="34" y="459"/>
                    <a:pt x="34" y="459"/>
                  </a:cubicBezTo>
                  <a:cubicBezTo>
                    <a:pt x="15" y="459"/>
                    <a:pt x="0" y="444"/>
                    <a:pt x="0" y="42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36"/>
                    <a:pt x="15" y="221"/>
                    <a:pt x="34" y="221"/>
                  </a:cubicBezTo>
                  <a:cubicBezTo>
                    <a:pt x="221" y="221"/>
                    <a:pt x="221" y="221"/>
                    <a:pt x="221" y="221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1" y="15"/>
                    <a:pt x="236" y="0"/>
                    <a:pt x="25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44" y="0"/>
                    <a:pt x="459" y="15"/>
                    <a:pt x="459" y="34"/>
                  </a:cubicBezTo>
                  <a:cubicBezTo>
                    <a:pt x="459" y="221"/>
                    <a:pt x="459" y="221"/>
                    <a:pt x="459" y="221"/>
                  </a:cubicBezTo>
                  <a:cubicBezTo>
                    <a:pt x="646" y="221"/>
                    <a:pt x="646" y="221"/>
                    <a:pt x="646" y="221"/>
                  </a:cubicBezTo>
                  <a:cubicBezTo>
                    <a:pt x="665" y="221"/>
                    <a:pt x="680" y="236"/>
                    <a:pt x="680" y="255"/>
                  </a:cubicBezTo>
                  <a:close/>
                </a:path>
              </a:pathLst>
            </a:custGeom>
            <a:solidFill>
              <a:srgbClr val="F648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61" name="Google Shape;561;p25"/>
          <p:cNvSpPr txBox="1"/>
          <p:nvPr/>
        </p:nvSpPr>
        <p:spPr>
          <a:xfrm>
            <a:off x="770256" y="2955270"/>
            <a:ext cx="48955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5"/>
          <p:cNvSpPr txBox="1"/>
          <p:nvPr/>
        </p:nvSpPr>
        <p:spPr>
          <a:xfrm>
            <a:off x="794713" y="3601597"/>
            <a:ext cx="4187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5"/>
          <p:cNvSpPr txBox="1"/>
          <p:nvPr/>
        </p:nvSpPr>
        <p:spPr>
          <a:xfrm>
            <a:off x="794713" y="3911055"/>
            <a:ext cx="41870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ru-RU" sz="1600" dirty="0">
              <a:solidFill>
                <a:srgbClr val="7570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ru-RU" sz="1600" b="0" i="0" u="none" strike="noStrike" cap="none" dirty="0">
              <a:solidFill>
                <a:srgbClr val="7570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ru-RU" sz="1600" dirty="0">
              <a:solidFill>
                <a:srgbClr val="7570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5"/>
          <p:cNvSpPr txBox="1"/>
          <p:nvPr/>
        </p:nvSpPr>
        <p:spPr>
          <a:xfrm>
            <a:off x="7729196" y="3104149"/>
            <a:ext cx="4187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5"/>
          <p:cNvSpPr txBox="1"/>
          <p:nvPr/>
        </p:nvSpPr>
        <p:spPr>
          <a:xfrm>
            <a:off x="7729196" y="3635677"/>
            <a:ext cx="4187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5"/>
          <p:cNvSpPr txBox="1"/>
          <p:nvPr/>
        </p:nvSpPr>
        <p:spPr>
          <a:xfrm>
            <a:off x="7729196" y="4317166"/>
            <a:ext cx="4187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5"/>
          <p:cNvSpPr txBox="1"/>
          <p:nvPr/>
        </p:nvSpPr>
        <p:spPr>
          <a:xfrm>
            <a:off x="7722517" y="4837240"/>
            <a:ext cx="41870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5"/>
          <p:cNvSpPr txBox="1"/>
          <p:nvPr/>
        </p:nvSpPr>
        <p:spPr>
          <a:xfrm>
            <a:off x="7708257" y="5199511"/>
            <a:ext cx="41870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731838" y="6076410"/>
            <a:ext cx="532765" cy="540068"/>
          </a:xfrm>
          <a:prstGeom prst="roundRect">
            <a:avLst>
              <a:gd name="adj" fmla="val 9112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72" name="Google Shape;572;p25"/>
          <p:cNvGrpSpPr/>
          <p:nvPr/>
        </p:nvGrpSpPr>
        <p:grpSpPr>
          <a:xfrm>
            <a:off x="813566" y="6161455"/>
            <a:ext cx="365152" cy="365152"/>
            <a:chOff x="8497888" y="1255713"/>
            <a:chExt cx="341312" cy="341312"/>
          </a:xfrm>
        </p:grpSpPr>
        <p:sp>
          <p:nvSpPr>
            <p:cNvPr id="573" name="Google Shape;573;p25"/>
            <p:cNvSpPr/>
            <p:nvPr/>
          </p:nvSpPr>
          <p:spPr>
            <a:xfrm>
              <a:off x="8497888" y="1314450"/>
              <a:ext cx="341312" cy="258762"/>
            </a:xfrm>
            <a:custGeom>
              <a:avLst/>
              <a:gdLst/>
              <a:ahLst/>
              <a:cxnLst/>
              <a:rect l="l" t="t" r="r" b="b"/>
              <a:pathLst>
                <a:path w="2048" h="1554" extrusionOk="0">
                  <a:moveTo>
                    <a:pt x="106" y="0"/>
                  </a:moveTo>
                  <a:cubicBezTo>
                    <a:pt x="1942" y="0"/>
                    <a:pt x="1942" y="0"/>
                    <a:pt x="1942" y="0"/>
                  </a:cubicBezTo>
                  <a:cubicBezTo>
                    <a:pt x="2001" y="0"/>
                    <a:pt x="2048" y="48"/>
                    <a:pt x="2048" y="106"/>
                  </a:cubicBezTo>
                  <a:cubicBezTo>
                    <a:pt x="2048" y="1448"/>
                    <a:pt x="2048" y="1448"/>
                    <a:pt x="2048" y="1448"/>
                  </a:cubicBezTo>
                  <a:cubicBezTo>
                    <a:pt x="2048" y="1506"/>
                    <a:pt x="2001" y="1554"/>
                    <a:pt x="1942" y="1554"/>
                  </a:cubicBezTo>
                  <a:cubicBezTo>
                    <a:pt x="106" y="1554"/>
                    <a:pt x="106" y="1554"/>
                    <a:pt x="106" y="1554"/>
                  </a:cubicBezTo>
                  <a:cubicBezTo>
                    <a:pt x="47" y="1554"/>
                    <a:pt x="0" y="1506"/>
                    <a:pt x="0" y="144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8499475" y="1314450"/>
              <a:ext cx="339725" cy="258762"/>
            </a:xfrm>
            <a:custGeom>
              <a:avLst/>
              <a:gdLst/>
              <a:ahLst/>
              <a:cxnLst/>
              <a:rect l="l" t="t" r="r" b="b"/>
              <a:pathLst>
                <a:path w="2043" h="1554" extrusionOk="0">
                  <a:moveTo>
                    <a:pt x="1937" y="0"/>
                  </a:moveTo>
                  <a:cubicBezTo>
                    <a:pt x="1893" y="0"/>
                    <a:pt x="1893" y="0"/>
                    <a:pt x="1893" y="0"/>
                  </a:cubicBezTo>
                  <a:cubicBezTo>
                    <a:pt x="1368" y="744"/>
                    <a:pt x="512" y="1233"/>
                    <a:pt x="0" y="1477"/>
                  </a:cubicBezTo>
                  <a:cubicBezTo>
                    <a:pt x="12" y="1522"/>
                    <a:pt x="54" y="1554"/>
                    <a:pt x="101" y="1554"/>
                  </a:cubicBezTo>
                  <a:cubicBezTo>
                    <a:pt x="1937" y="1554"/>
                    <a:pt x="1937" y="1554"/>
                    <a:pt x="1937" y="1554"/>
                  </a:cubicBezTo>
                  <a:cubicBezTo>
                    <a:pt x="1996" y="1554"/>
                    <a:pt x="2043" y="1506"/>
                    <a:pt x="2043" y="1448"/>
                  </a:cubicBezTo>
                  <a:cubicBezTo>
                    <a:pt x="2043" y="106"/>
                    <a:pt x="2043" y="106"/>
                    <a:pt x="2043" y="106"/>
                  </a:cubicBezTo>
                  <a:cubicBezTo>
                    <a:pt x="2043" y="48"/>
                    <a:pt x="1996" y="0"/>
                    <a:pt x="1937" y="0"/>
                  </a:cubicBez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8574088" y="1349375"/>
              <a:ext cx="188912" cy="188912"/>
            </a:xfrm>
            <a:prstGeom prst="ellipse">
              <a:avLst/>
            </a:prstGeom>
            <a:solidFill>
              <a:srgbClr val="6CBD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8604250" y="1255713"/>
              <a:ext cx="128587" cy="58737"/>
            </a:xfrm>
            <a:custGeom>
              <a:avLst/>
              <a:gdLst/>
              <a:ahLst/>
              <a:cxnLst/>
              <a:rect l="l" t="t" r="r" b="b"/>
              <a:pathLst>
                <a:path w="776" h="353" extrusionOk="0">
                  <a:moveTo>
                    <a:pt x="776" y="353"/>
                  </a:moveTo>
                  <a:cubicBezTo>
                    <a:pt x="776" y="141"/>
                    <a:pt x="776" y="141"/>
                    <a:pt x="776" y="141"/>
                  </a:cubicBezTo>
                  <a:cubicBezTo>
                    <a:pt x="776" y="63"/>
                    <a:pt x="713" y="0"/>
                    <a:pt x="635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141" y="353"/>
                    <a:pt x="141" y="353"/>
                    <a:pt x="141" y="353"/>
                  </a:cubicBezTo>
                  <a:cubicBezTo>
                    <a:pt x="141" y="177"/>
                    <a:pt x="141" y="177"/>
                    <a:pt x="141" y="177"/>
                  </a:cubicBezTo>
                  <a:cubicBezTo>
                    <a:pt x="141" y="157"/>
                    <a:pt x="157" y="141"/>
                    <a:pt x="176" y="141"/>
                  </a:cubicBezTo>
                  <a:cubicBezTo>
                    <a:pt x="600" y="141"/>
                    <a:pt x="600" y="141"/>
                    <a:pt x="600" y="141"/>
                  </a:cubicBezTo>
                  <a:cubicBezTo>
                    <a:pt x="619" y="141"/>
                    <a:pt x="635" y="157"/>
                    <a:pt x="635" y="177"/>
                  </a:cubicBezTo>
                  <a:cubicBezTo>
                    <a:pt x="635" y="353"/>
                    <a:pt x="635" y="353"/>
                    <a:pt x="635" y="353"/>
                  </a:cubicBezTo>
                  <a:lnTo>
                    <a:pt x="776" y="3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8615363" y="1390650"/>
              <a:ext cx="106362" cy="106362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67" y="23"/>
                  </a:moveTo>
                  <a:lnTo>
                    <a:pt x="45" y="23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22" y="23"/>
                  </a:lnTo>
                  <a:lnTo>
                    <a:pt x="0" y="23"/>
                  </a:lnTo>
                  <a:lnTo>
                    <a:pt x="0" y="45"/>
                  </a:lnTo>
                  <a:lnTo>
                    <a:pt x="22" y="45"/>
                  </a:lnTo>
                  <a:lnTo>
                    <a:pt x="22" y="67"/>
                  </a:lnTo>
                  <a:lnTo>
                    <a:pt x="45" y="67"/>
                  </a:lnTo>
                  <a:lnTo>
                    <a:pt x="45" y="45"/>
                  </a:lnTo>
                  <a:lnTo>
                    <a:pt x="67" y="45"/>
                  </a:lnTo>
                  <a:lnTo>
                    <a:pt x="67" y="23"/>
                  </a:lnTo>
                  <a:close/>
                </a:path>
              </a:pathLst>
            </a:custGeom>
            <a:solidFill>
              <a:srgbClr val="DE4C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8532813" y="1290638"/>
              <a:ext cx="47625" cy="23812"/>
            </a:xfrm>
            <a:custGeom>
              <a:avLst/>
              <a:gdLst/>
              <a:ahLst/>
              <a:cxnLst/>
              <a:rect l="l" t="t" r="r" b="b"/>
              <a:pathLst>
                <a:path w="282" h="141" extrusionOk="0">
                  <a:moveTo>
                    <a:pt x="49" y="0"/>
                  </a:moveTo>
                  <a:cubicBezTo>
                    <a:pt x="233" y="0"/>
                    <a:pt x="233" y="0"/>
                    <a:pt x="233" y="0"/>
                  </a:cubicBezTo>
                  <a:cubicBezTo>
                    <a:pt x="260" y="0"/>
                    <a:pt x="282" y="22"/>
                    <a:pt x="282" y="49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82" y="141"/>
                    <a:pt x="282" y="141"/>
                    <a:pt x="282" y="141"/>
                  </a:cubicBezTo>
                  <a:cubicBezTo>
                    <a:pt x="282" y="141"/>
                    <a:pt x="282" y="141"/>
                    <a:pt x="282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lose/>
                </a:path>
              </a:pathLst>
            </a:custGeom>
            <a:solidFill>
              <a:srgbClr val="F648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8756650" y="1290638"/>
              <a:ext cx="47625" cy="23812"/>
            </a:xfrm>
            <a:custGeom>
              <a:avLst/>
              <a:gdLst/>
              <a:ahLst/>
              <a:cxnLst/>
              <a:rect l="l" t="t" r="r" b="b"/>
              <a:pathLst>
                <a:path w="282" h="141" extrusionOk="0">
                  <a:moveTo>
                    <a:pt x="49" y="0"/>
                  </a:moveTo>
                  <a:cubicBezTo>
                    <a:pt x="233" y="0"/>
                    <a:pt x="233" y="0"/>
                    <a:pt x="233" y="0"/>
                  </a:cubicBezTo>
                  <a:cubicBezTo>
                    <a:pt x="260" y="0"/>
                    <a:pt x="282" y="22"/>
                    <a:pt x="282" y="49"/>
                  </a:cubicBezTo>
                  <a:cubicBezTo>
                    <a:pt x="282" y="141"/>
                    <a:pt x="282" y="141"/>
                    <a:pt x="282" y="141"/>
                  </a:cubicBezTo>
                  <a:cubicBezTo>
                    <a:pt x="282" y="141"/>
                    <a:pt x="282" y="141"/>
                    <a:pt x="282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lose/>
                </a:path>
              </a:pathLst>
            </a:custGeom>
            <a:solidFill>
              <a:srgbClr val="F648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8521700" y="1573213"/>
              <a:ext cx="46037" cy="23812"/>
            </a:xfrm>
            <a:prstGeom prst="rect">
              <a:avLst/>
            </a:prstGeom>
            <a:solidFill>
              <a:srgbClr val="F648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8767763" y="1573213"/>
              <a:ext cx="47625" cy="23812"/>
            </a:xfrm>
            <a:prstGeom prst="rect">
              <a:avLst/>
            </a:prstGeom>
            <a:solidFill>
              <a:srgbClr val="F648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82" name="Google Shape;582;p25"/>
          <p:cNvSpPr/>
          <p:nvPr/>
        </p:nvSpPr>
        <p:spPr>
          <a:xfrm>
            <a:off x="8501205" y="0"/>
            <a:ext cx="3690794" cy="679010"/>
          </a:xfrm>
          <a:custGeom>
            <a:avLst/>
            <a:gdLst/>
            <a:ahLst/>
            <a:cxnLst/>
            <a:rect l="l" t="t" r="r" b="b"/>
            <a:pathLst>
              <a:path w="4107728" h="612000" extrusionOk="0">
                <a:moveTo>
                  <a:pt x="290183" y="0"/>
                </a:moveTo>
                <a:lnTo>
                  <a:pt x="292917" y="0"/>
                </a:lnTo>
                <a:lnTo>
                  <a:pt x="4107728" y="0"/>
                </a:lnTo>
                <a:lnTo>
                  <a:pt x="4107728" y="612000"/>
                </a:lnTo>
                <a:lnTo>
                  <a:pt x="292917" y="612000"/>
                </a:lnTo>
                <a:lnTo>
                  <a:pt x="290183" y="612000"/>
                </a:lnTo>
                <a:lnTo>
                  <a:pt x="0" y="612000"/>
                </a:lnTo>
                <a:lnTo>
                  <a:pt x="290183" y="57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3" name="Google Shape;58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725" y="76200"/>
            <a:ext cx="2790825" cy="5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22964" y="2929112"/>
            <a:ext cx="6074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 целях уменьшения потока пациентов на прием участкового врача во всех медицинских организациях функционируют доврачебный кабинет, кабинет неотложной медицинской помощи.</a:t>
            </a:r>
          </a:p>
          <a:p>
            <a:pPr algn="just"/>
            <a:endParaRPr lang="ru-RU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2296" y="364962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 поликлиниках проведена работа по разделению потоков пациентов, перегруппировка кабинетов по зонам для условно здоровых и представляющих угрозу инфекционной безопасности для посетителей поликлиники.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6898" y="2189762"/>
            <a:ext cx="481475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Приоритетные направления работы в период пандемии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90414" y="461275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Достижение базовых критериев Новой модели медицинской организации, оказывающей первичную медико-санитарную помощь.</a:t>
            </a:r>
          </a:p>
          <a:p>
            <a:pPr algn="just"/>
            <a:endParaRPr lang="ru-RU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endParaRPr lang="ru-RU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5"/>
          <p:cNvSpPr/>
          <p:nvPr/>
        </p:nvSpPr>
        <p:spPr>
          <a:xfrm>
            <a:off x="731838" y="996285"/>
            <a:ext cx="4676504" cy="526473"/>
          </a:xfrm>
          <a:prstGeom prst="roundRect">
            <a:avLst>
              <a:gd name="adj" fmla="val 122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0" y="0"/>
            <a:ext cx="12192000" cy="690466"/>
          </a:xfrm>
          <a:prstGeom prst="rect">
            <a:avLst/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276807" y="150556"/>
            <a:ext cx="7825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Опыт медицинских организаций по созданию новой модели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731838" y="1035789"/>
            <a:ext cx="4504020" cy="48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800"/>
            </a:pPr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ГАУЗ КО «</a:t>
            </a:r>
            <a:r>
              <a:rPr lang="ru-RU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Гурьевская</a:t>
            </a:r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Центральная районная больница»</a:t>
            </a:r>
            <a:endParaRPr b="0" i="0" u="none" strike="noStrike" cap="none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1331329" y="2106973"/>
            <a:ext cx="27311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259809" y="2955271"/>
            <a:ext cx="3120030" cy="336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25"/>
          <p:cNvSpPr txBox="1"/>
          <p:nvPr/>
        </p:nvSpPr>
        <p:spPr>
          <a:xfrm>
            <a:off x="1548211" y="5577540"/>
            <a:ext cx="9580734" cy="95406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050"/>
            </a:pPr>
            <a:r>
              <a:rPr lang="ru-RU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В результате внедрения проекта: </a:t>
            </a:r>
          </a:p>
          <a:p>
            <a:pPr lvl="0">
              <a:buSzPts val="1050"/>
            </a:pPr>
            <a:r>
              <a:rPr lang="ru-RU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* С 18% до 50% увеличилась доля записи в поликлинику без посещения регистратуры </a:t>
            </a:r>
          </a:p>
          <a:p>
            <a:pPr lvl="0">
              <a:buSzPts val="1050"/>
            </a:pPr>
            <a:r>
              <a:rPr lang="ru-RU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* С 10 минут до 1 минуты сократилось время ожидания ответа при дозвоне в </a:t>
            </a:r>
            <a:r>
              <a:rPr lang="ru-RU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колл</a:t>
            </a:r>
            <a:r>
              <a:rPr lang="ru-RU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-центр </a:t>
            </a:r>
          </a:p>
          <a:p>
            <a:pPr lvl="0">
              <a:buSzPts val="1050"/>
            </a:pPr>
            <a:r>
              <a:rPr lang="ru-RU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* С 18% до 70% возросла удовлетворенность пациентов уровнем комфортности в медицинской организации</a:t>
            </a:r>
            <a:endParaRPr b="0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1" name="Google Shape;561;p25"/>
          <p:cNvSpPr txBox="1"/>
          <p:nvPr/>
        </p:nvSpPr>
        <p:spPr>
          <a:xfrm>
            <a:off x="793338" y="2864170"/>
            <a:ext cx="489553" cy="338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5"/>
          <p:cNvSpPr txBox="1"/>
          <p:nvPr/>
        </p:nvSpPr>
        <p:spPr>
          <a:xfrm>
            <a:off x="792434" y="3422105"/>
            <a:ext cx="4187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787653" y="5689229"/>
            <a:ext cx="532765" cy="540068"/>
          </a:xfrm>
          <a:prstGeom prst="roundRect">
            <a:avLst>
              <a:gd name="adj" fmla="val 9112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72" name="Google Shape;572;p25"/>
          <p:cNvGrpSpPr/>
          <p:nvPr/>
        </p:nvGrpSpPr>
        <p:grpSpPr>
          <a:xfrm>
            <a:off x="871461" y="5758006"/>
            <a:ext cx="365152" cy="365152"/>
            <a:chOff x="8497888" y="1255713"/>
            <a:chExt cx="341312" cy="341312"/>
          </a:xfrm>
        </p:grpSpPr>
        <p:sp>
          <p:nvSpPr>
            <p:cNvPr id="573" name="Google Shape;573;p25"/>
            <p:cNvSpPr/>
            <p:nvPr/>
          </p:nvSpPr>
          <p:spPr>
            <a:xfrm>
              <a:off x="8497888" y="1314450"/>
              <a:ext cx="341312" cy="258762"/>
            </a:xfrm>
            <a:custGeom>
              <a:avLst/>
              <a:gdLst/>
              <a:ahLst/>
              <a:cxnLst/>
              <a:rect l="l" t="t" r="r" b="b"/>
              <a:pathLst>
                <a:path w="2048" h="1554" extrusionOk="0">
                  <a:moveTo>
                    <a:pt x="106" y="0"/>
                  </a:moveTo>
                  <a:cubicBezTo>
                    <a:pt x="1942" y="0"/>
                    <a:pt x="1942" y="0"/>
                    <a:pt x="1942" y="0"/>
                  </a:cubicBezTo>
                  <a:cubicBezTo>
                    <a:pt x="2001" y="0"/>
                    <a:pt x="2048" y="48"/>
                    <a:pt x="2048" y="106"/>
                  </a:cubicBezTo>
                  <a:cubicBezTo>
                    <a:pt x="2048" y="1448"/>
                    <a:pt x="2048" y="1448"/>
                    <a:pt x="2048" y="1448"/>
                  </a:cubicBezTo>
                  <a:cubicBezTo>
                    <a:pt x="2048" y="1506"/>
                    <a:pt x="2001" y="1554"/>
                    <a:pt x="1942" y="1554"/>
                  </a:cubicBezTo>
                  <a:cubicBezTo>
                    <a:pt x="106" y="1554"/>
                    <a:pt x="106" y="1554"/>
                    <a:pt x="106" y="1554"/>
                  </a:cubicBezTo>
                  <a:cubicBezTo>
                    <a:pt x="47" y="1554"/>
                    <a:pt x="0" y="1506"/>
                    <a:pt x="0" y="144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8499475" y="1314450"/>
              <a:ext cx="339725" cy="258762"/>
            </a:xfrm>
            <a:custGeom>
              <a:avLst/>
              <a:gdLst/>
              <a:ahLst/>
              <a:cxnLst/>
              <a:rect l="l" t="t" r="r" b="b"/>
              <a:pathLst>
                <a:path w="2043" h="1554" extrusionOk="0">
                  <a:moveTo>
                    <a:pt x="1937" y="0"/>
                  </a:moveTo>
                  <a:cubicBezTo>
                    <a:pt x="1893" y="0"/>
                    <a:pt x="1893" y="0"/>
                    <a:pt x="1893" y="0"/>
                  </a:cubicBezTo>
                  <a:cubicBezTo>
                    <a:pt x="1368" y="744"/>
                    <a:pt x="512" y="1233"/>
                    <a:pt x="0" y="1477"/>
                  </a:cubicBezTo>
                  <a:cubicBezTo>
                    <a:pt x="12" y="1522"/>
                    <a:pt x="54" y="1554"/>
                    <a:pt x="101" y="1554"/>
                  </a:cubicBezTo>
                  <a:cubicBezTo>
                    <a:pt x="1937" y="1554"/>
                    <a:pt x="1937" y="1554"/>
                    <a:pt x="1937" y="1554"/>
                  </a:cubicBezTo>
                  <a:cubicBezTo>
                    <a:pt x="1996" y="1554"/>
                    <a:pt x="2043" y="1506"/>
                    <a:pt x="2043" y="1448"/>
                  </a:cubicBezTo>
                  <a:cubicBezTo>
                    <a:pt x="2043" y="106"/>
                    <a:pt x="2043" y="106"/>
                    <a:pt x="2043" y="106"/>
                  </a:cubicBezTo>
                  <a:cubicBezTo>
                    <a:pt x="2043" y="48"/>
                    <a:pt x="1996" y="0"/>
                    <a:pt x="1937" y="0"/>
                  </a:cubicBez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8574088" y="1349375"/>
              <a:ext cx="188912" cy="188912"/>
            </a:xfrm>
            <a:prstGeom prst="ellipse">
              <a:avLst/>
            </a:prstGeom>
            <a:solidFill>
              <a:srgbClr val="6CBD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8604250" y="1255713"/>
              <a:ext cx="128587" cy="58737"/>
            </a:xfrm>
            <a:custGeom>
              <a:avLst/>
              <a:gdLst/>
              <a:ahLst/>
              <a:cxnLst/>
              <a:rect l="l" t="t" r="r" b="b"/>
              <a:pathLst>
                <a:path w="776" h="353" extrusionOk="0">
                  <a:moveTo>
                    <a:pt x="776" y="353"/>
                  </a:moveTo>
                  <a:cubicBezTo>
                    <a:pt x="776" y="141"/>
                    <a:pt x="776" y="141"/>
                    <a:pt x="776" y="141"/>
                  </a:cubicBezTo>
                  <a:cubicBezTo>
                    <a:pt x="776" y="63"/>
                    <a:pt x="713" y="0"/>
                    <a:pt x="635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141" y="353"/>
                    <a:pt x="141" y="353"/>
                    <a:pt x="141" y="353"/>
                  </a:cubicBezTo>
                  <a:cubicBezTo>
                    <a:pt x="141" y="177"/>
                    <a:pt x="141" y="177"/>
                    <a:pt x="141" y="177"/>
                  </a:cubicBezTo>
                  <a:cubicBezTo>
                    <a:pt x="141" y="157"/>
                    <a:pt x="157" y="141"/>
                    <a:pt x="176" y="141"/>
                  </a:cubicBezTo>
                  <a:cubicBezTo>
                    <a:pt x="600" y="141"/>
                    <a:pt x="600" y="141"/>
                    <a:pt x="600" y="141"/>
                  </a:cubicBezTo>
                  <a:cubicBezTo>
                    <a:pt x="619" y="141"/>
                    <a:pt x="635" y="157"/>
                    <a:pt x="635" y="177"/>
                  </a:cubicBezTo>
                  <a:cubicBezTo>
                    <a:pt x="635" y="353"/>
                    <a:pt x="635" y="353"/>
                    <a:pt x="635" y="353"/>
                  </a:cubicBezTo>
                  <a:lnTo>
                    <a:pt x="776" y="3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8615363" y="1390650"/>
              <a:ext cx="106362" cy="106362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67" y="23"/>
                  </a:moveTo>
                  <a:lnTo>
                    <a:pt x="45" y="23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22" y="23"/>
                  </a:lnTo>
                  <a:lnTo>
                    <a:pt x="0" y="23"/>
                  </a:lnTo>
                  <a:lnTo>
                    <a:pt x="0" y="45"/>
                  </a:lnTo>
                  <a:lnTo>
                    <a:pt x="22" y="45"/>
                  </a:lnTo>
                  <a:lnTo>
                    <a:pt x="22" y="67"/>
                  </a:lnTo>
                  <a:lnTo>
                    <a:pt x="45" y="67"/>
                  </a:lnTo>
                  <a:lnTo>
                    <a:pt x="45" y="45"/>
                  </a:lnTo>
                  <a:lnTo>
                    <a:pt x="67" y="45"/>
                  </a:lnTo>
                  <a:lnTo>
                    <a:pt x="67" y="23"/>
                  </a:lnTo>
                  <a:close/>
                </a:path>
              </a:pathLst>
            </a:custGeom>
            <a:solidFill>
              <a:srgbClr val="DE4C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8532813" y="1290638"/>
              <a:ext cx="47625" cy="23812"/>
            </a:xfrm>
            <a:custGeom>
              <a:avLst/>
              <a:gdLst/>
              <a:ahLst/>
              <a:cxnLst/>
              <a:rect l="l" t="t" r="r" b="b"/>
              <a:pathLst>
                <a:path w="282" h="141" extrusionOk="0">
                  <a:moveTo>
                    <a:pt x="49" y="0"/>
                  </a:moveTo>
                  <a:cubicBezTo>
                    <a:pt x="233" y="0"/>
                    <a:pt x="233" y="0"/>
                    <a:pt x="233" y="0"/>
                  </a:cubicBezTo>
                  <a:cubicBezTo>
                    <a:pt x="260" y="0"/>
                    <a:pt x="282" y="22"/>
                    <a:pt x="282" y="49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82" y="141"/>
                    <a:pt x="282" y="141"/>
                    <a:pt x="282" y="141"/>
                  </a:cubicBezTo>
                  <a:cubicBezTo>
                    <a:pt x="282" y="141"/>
                    <a:pt x="282" y="141"/>
                    <a:pt x="282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lose/>
                </a:path>
              </a:pathLst>
            </a:custGeom>
            <a:solidFill>
              <a:srgbClr val="F648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8756650" y="1290638"/>
              <a:ext cx="47625" cy="23812"/>
            </a:xfrm>
            <a:custGeom>
              <a:avLst/>
              <a:gdLst/>
              <a:ahLst/>
              <a:cxnLst/>
              <a:rect l="l" t="t" r="r" b="b"/>
              <a:pathLst>
                <a:path w="282" h="141" extrusionOk="0">
                  <a:moveTo>
                    <a:pt x="49" y="0"/>
                  </a:moveTo>
                  <a:cubicBezTo>
                    <a:pt x="233" y="0"/>
                    <a:pt x="233" y="0"/>
                    <a:pt x="233" y="0"/>
                  </a:cubicBezTo>
                  <a:cubicBezTo>
                    <a:pt x="260" y="0"/>
                    <a:pt x="282" y="22"/>
                    <a:pt x="282" y="49"/>
                  </a:cubicBezTo>
                  <a:cubicBezTo>
                    <a:pt x="282" y="141"/>
                    <a:pt x="282" y="141"/>
                    <a:pt x="282" y="141"/>
                  </a:cubicBezTo>
                  <a:cubicBezTo>
                    <a:pt x="282" y="141"/>
                    <a:pt x="282" y="141"/>
                    <a:pt x="282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lose/>
                </a:path>
              </a:pathLst>
            </a:custGeom>
            <a:solidFill>
              <a:srgbClr val="F648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8521700" y="1573213"/>
              <a:ext cx="46037" cy="23812"/>
            </a:xfrm>
            <a:prstGeom prst="rect">
              <a:avLst/>
            </a:prstGeom>
            <a:solidFill>
              <a:srgbClr val="F648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8767763" y="1573213"/>
              <a:ext cx="47625" cy="23812"/>
            </a:xfrm>
            <a:prstGeom prst="rect">
              <a:avLst/>
            </a:prstGeom>
            <a:solidFill>
              <a:srgbClr val="F648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82" name="Google Shape;582;p25"/>
          <p:cNvSpPr/>
          <p:nvPr/>
        </p:nvSpPr>
        <p:spPr>
          <a:xfrm>
            <a:off x="8501205" y="0"/>
            <a:ext cx="3690794" cy="679010"/>
          </a:xfrm>
          <a:custGeom>
            <a:avLst/>
            <a:gdLst/>
            <a:ahLst/>
            <a:cxnLst/>
            <a:rect l="l" t="t" r="r" b="b"/>
            <a:pathLst>
              <a:path w="4107728" h="612000" extrusionOk="0">
                <a:moveTo>
                  <a:pt x="290183" y="0"/>
                </a:moveTo>
                <a:lnTo>
                  <a:pt x="292917" y="0"/>
                </a:lnTo>
                <a:lnTo>
                  <a:pt x="4107728" y="0"/>
                </a:lnTo>
                <a:lnTo>
                  <a:pt x="4107728" y="612000"/>
                </a:lnTo>
                <a:lnTo>
                  <a:pt x="292917" y="612000"/>
                </a:lnTo>
                <a:lnTo>
                  <a:pt x="290183" y="612000"/>
                </a:lnTo>
                <a:lnTo>
                  <a:pt x="0" y="612000"/>
                </a:lnTo>
                <a:lnTo>
                  <a:pt x="290183" y="57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3" name="Google Shape;58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725" y="76200"/>
            <a:ext cx="2790825" cy="5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639229" y="1724725"/>
            <a:ext cx="4862425" cy="95410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Проект «Оптимизация</a:t>
            </a:r>
            <a:br>
              <a:rPr lang="ru-RU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ru-RU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доступной среды для пациентов в условиях поликлиники Центральной районной больницы Калининградской области»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7120" y="2864170"/>
            <a:ext cx="60835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Перепланировка регистратуры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Реконструкция крыльца, перепланировка в зал ожидания</a:t>
            </a:r>
          </a:p>
          <a:p>
            <a:endParaRPr lang="ru-RU" dirty="0"/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Монтаж подъемника для людей с ограниченными возможностями здоровья</a:t>
            </a:r>
          </a:p>
          <a:p>
            <a:endParaRPr lang="ru-RU" dirty="0"/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Организация санитарной комнаты для людей с ограниченными возможностями здоровья</a:t>
            </a:r>
          </a:p>
          <a:p>
            <a:endParaRPr lang="ru-RU" dirty="0"/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Организация работы </a:t>
            </a:r>
            <a:r>
              <a:rPr lang="ru-RU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колл</a:t>
            </a:r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-центра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210" y="610170"/>
            <a:ext cx="3827987" cy="29837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856" y="2931820"/>
            <a:ext cx="4021144" cy="2646880"/>
          </a:xfrm>
          <a:prstGeom prst="rect">
            <a:avLst/>
          </a:prstGeom>
        </p:spPr>
      </p:pic>
      <p:sp>
        <p:nvSpPr>
          <p:cNvPr id="14" name="Выгнутая влево стрелка 13"/>
          <p:cNvSpPr/>
          <p:nvPr/>
        </p:nvSpPr>
        <p:spPr>
          <a:xfrm>
            <a:off x="7129088" y="2814029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Google Shape;562;p25"/>
          <p:cNvSpPr txBox="1"/>
          <p:nvPr/>
        </p:nvSpPr>
        <p:spPr>
          <a:xfrm>
            <a:off x="781227" y="3938125"/>
            <a:ext cx="4187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562;p25"/>
          <p:cNvSpPr txBox="1"/>
          <p:nvPr/>
        </p:nvSpPr>
        <p:spPr>
          <a:xfrm>
            <a:off x="828762" y="4635196"/>
            <a:ext cx="4187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562;p25"/>
          <p:cNvSpPr txBox="1"/>
          <p:nvPr/>
        </p:nvSpPr>
        <p:spPr>
          <a:xfrm>
            <a:off x="846956" y="5151216"/>
            <a:ext cx="4187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7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3"/>
          <p:cNvSpPr/>
          <p:nvPr/>
        </p:nvSpPr>
        <p:spPr>
          <a:xfrm>
            <a:off x="541369" y="739068"/>
            <a:ext cx="5591801" cy="4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algn="just">
              <a:buSzPts val="1200"/>
            </a:pPr>
            <a:r>
              <a:rPr lang="ru-R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122 - н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омер единого </a:t>
            </a:r>
            <a:r>
              <a:rPr lang="ru-RU" sz="12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колл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-центра государственных медицинских организаций Калининградской области: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0" y="0"/>
            <a:ext cx="12192000" cy="690466"/>
          </a:xfrm>
          <a:prstGeom prst="rect">
            <a:avLst/>
          </a:prstGeom>
          <a:solidFill>
            <a:srgbClr val="051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33"/>
          <p:cNvSpPr/>
          <p:nvPr/>
        </p:nvSpPr>
        <p:spPr>
          <a:xfrm>
            <a:off x="276807" y="68006"/>
            <a:ext cx="84226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Проект по созданию единого </a:t>
            </a:r>
            <a:r>
              <a:rPr lang="ru-RU" sz="16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колл</a:t>
            </a:r>
            <a:r>
              <a:rPr lang="ru-RU"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-центра медицинских организаций (ЕКЦ)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3"/>
          <p:cNvSpPr/>
          <p:nvPr/>
        </p:nvSpPr>
        <p:spPr>
          <a:xfrm>
            <a:off x="553480" y="3881935"/>
            <a:ext cx="54212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Количество опросов по условиям оказания медицинской помощи (201</a:t>
            </a:r>
            <a:r>
              <a:rPr lang="ru-R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-20</a:t>
            </a:r>
            <a:r>
              <a:rPr lang="ru-R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гг.)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3"/>
          <p:cNvSpPr/>
          <p:nvPr/>
        </p:nvSpPr>
        <p:spPr>
          <a:xfrm>
            <a:off x="6283449" y="3913041"/>
            <a:ext cx="4819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Результаты независимой оценки качества условий медицинской помощи (201</a:t>
            </a:r>
            <a:r>
              <a:rPr lang="ru-R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-20</a:t>
            </a:r>
            <a:r>
              <a:rPr lang="ru-R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гг.) в 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3"/>
          <p:cNvSpPr/>
          <p:nvPr/>
        </p:nvSpPr>
        <p:spPr>
          <a:xfrm>
            <a:off x="8501205" y="0"/>
            <a:ext cx="3690794" cy="679010"/>
          </a:xfrm>
          <a:custGeom>
            <a:avLst/>
            <a:gdLst/>
            <a:ahLst/>
            <a:cxnLst/>
            <a:rect l="l" t="t" r="r" b="b"/>
            <a:pathLst>
              <a:path w="4107728" h="612000" extrusionOk="0">
                <a:moveTo>
                  <a:pt x="290183" y="0"/>
                </a:moveTo>
                <a:lnTo>
                  <a:pt x="292917" y="0"/>
                </a:lnTo>
                <a:lnTo>
                  <a:pt x="4107728" y="0"/>
                </a:lnTo>
                <a:lnTo>
                  <a:pt x="4107728" y="612000"/>
                </a:lnTo>
                <a:lnTo>
                  <a:pt x="292917" y="612000"/>
                </a:lnTo>
                <a:lnTo>
                  <a:pt x="290183" y="612000"/>
                </a:lnTo>
                <a:lnTo>
                  <a:pt x="0" y="612000"/>
                </a:lnTo>
                <a:lnTo>
                  <a:pt x="290183" y="57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8" name="Google Shape;63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725" y="76200"/>
            <a:ext cx="2790825" cy="5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5814" y="1478223"/>
            <a:ext cx="54293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 стартовал в осенью 2020 года. К концу февраля 2021 года к ЕКЦ подключились все взрослые поликлиники центральных районных и городских больниц региона.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7" y="1544659"/>
            <a:ext cx="736445" cy="589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7" y="2514080"/>
            <a:ext cx="737680" cy="591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9" y="4344006"/>
            <a:ext cx="737680" cy="5913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42221" y="2662803"/>
            <a:ext cx="1503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70 операторов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6287" y="3476591"/>
            <a:ext cx="3720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Ежедневное обслуживание 3500 звонков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9" y="3447127"/>
            <a:ext cx="737680" cy="5913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2221" y="4470364"/>
            <a:ext cx="4754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По будням с 7.30 до 19.30, в субботу с 8.00 до 15.00.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15" y="858276"/>
            <a:ext cx="4140668" cy="27593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04" y="3784369"/>
            <a:ext cx="4137278" cy="27571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39" y="4710394"/>
            <a:ext cx="10193031" cy="21118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1476</Words>
  <Application>Microsoft Office PowerPoint</Application>
  <PresentationFormat>Широкоэкранный</PresentationFormat>
  <Paragraphs>196</Paragraphs>
  <Slides>15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Calibri</vt:lpstr>
      <vt:lpstr>Open Sans</vt:lpstr>
      <vt:lpstr>Noto Sans Symbols</vt:lpstr>
      <vt:lpstr>HDOfficeLightV0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RePack by Diakov</cp:lastModifiedBy>
  <cp:revision>96</cp:revision>
  <cp:lastPrinted>2021-05-07T12:24:59Z</cp:lastPrinted>
  <dcterms:modified xsi:type="dcterms:W3CDTF">2021-06-08T11:29:21Z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2991798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