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16" r:id="rId2"/>
    <p:sldId id="304" r:id="rId3"/>
    <p:sldId id="323" r:id="rId4"/>
    <p:sldId id="324" r:id="rId5"/>
    <p:sldId id="322" r:id="rId6"/>
    <p:sldId id="327" r:id="rId7"/>
    <p:sldId id="328" r:id="rId8"/>
    <p:sldId id="321" r:id="rId9"/>
    <p:sldId id="329" r:id="rId10"/>
    <p:sldId id="326" r:id="rId11"/>
    <p:sldId id="325" r:id="rId12"/>
    <p:sldId id="336" r:id="rId13"/>
    <p:sldId id="337" r:id="rId14"/>
    <p:sldId id="332" r:id="rId15"/>
    <p:sldId id="333" r:id="rId16"/>
    <p:sldId id="334" r:id="rId17"/>
    <p:sldId id="335" r:id="rId18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FA371-C795-4516-93B7-A93427FD76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7AFB0-75A6-4601-846D-3B488BCE9D43}">
      <dgm:prSet phldrT="[Текст]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412CB3-9F14-4634-86D0-A7FDE8B5CB2D}" type="parTrans" cxnId="{53C45ADC-4190-4322-8E78-46C672B43C79}">
      <dgm:prSet/>
      <dgm:spPr/>
      <dgm:t>
        <a:bodyPr/>
        <a:lstStyle/>
        <a:p>
          <a:endParaRPr lang="ru-RU"/>
        </a:p>
      </dgm:t>
    </dgm:pt>
    <dgm:pt modelId="{39094E9A-4C88-4EEE-BD03-BC4612A8ED3E}" type="sibTrans" cxnId="{53C45ADC-4190-4322-8E78-46C672B43C79}">
      <dgm:prSet/>
      <dgm:spPr/>
      <dgm:t>
        <a:bodyPr/>
        <a:lstStyle/>
        <a:p>
          <a:endParaRPr lang="ru-RU"/>
        </a:p>
      </dgm:t>
    </dgm:pt>
    <dgm:pt modelId="{A2E720F9-CB42-428A-85E0-FE421BC654B2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Определение реальной потребности в медицинских кадрах в субъекте Российской Федерации</a:t>
          </a:r>
          <a:endParaRPr lang="ru-RU" sz="1300" dirty="0">
            <a:solidFill>
              <a:srgbClr val="002060"/>
            </a:solidFill>
          </a:endParaRPr>
        </a:p>
      </dgm:t>
    </dgm:pt>
    <dgm:pt modelId="{71396569-2E60-486F-BFFF-128F77B69935}" type="parTrans" cxnId="{6C530309-E907-4340-AB84-9D040A886F35}">
      <dgm:prSet/>
      <dgm:spPr/>
      <dgm:t>
        <a:bodyPr/>
        <a:lstStyle/>
        <a:p>
          <a:endParaRPr lang="ru-RU"/>
        </a:p>
      </dgm:t>
    </dgm:pt>
    <dgm:pt modelId="{FE1BD1D3-69AF-4356-B64C-1151E5DD5D83}" type="sibTrans" cxnId="{6C530309-E907-4340-AB84-9D040A886F35}">
      <dgm:prSet/>
      <dgm:spPr/>
      <dgm:t>
        <a:bodyPr/>
        <a:lstStyle/>
        <a:p>
          <a:endParaRPr lang="ru-RU"/>
        </a:p>
      </dgm:t>
    </dgm:pt>
    <dgm:pt modelId="{0EB90A9D-A0AB-405A-91BD-75923334D577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97C4456-CC2E-4499-90AB-031F4FEA3817}" type="parTrans" cxnId="{AE675625-C894-4ED3-94D8-B4831285B9BA}">
      <dgm:prSet/>
      <dgm:spPr/>
      <dgm:t>
        <a:bodyPr/>
        <a:lstStyle/>
        <a:p>
          <a:endParaRPr lang="ru-RU"/>
        </a:p>
      </dgm:t>
    </dgm:pt>
    <dgm:pt modelId="{292060FD-95E0-43F5-8A76-2B4624A89350}" type="sibTrans" cxnId="{AE675625-C894-4ED3-94D8-B4831285B9BA}">
      <dgm:prSet/>
      <dgm:spPr/>
      <dgm:t>
        <a:bodyPr/>
        <a:lstStyle/>
        <a:p>
          <a:endParaRPr lang="ru-RU"/>
        </a:p>
      </dgm:t>
    </dgm:pt>
    <dgm:pt modelId="{B1A41C7E-6B56-4887-A744-843A2E9BA418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Формирование кадровых резервов специалистов для организаций системы здравоохранения, в том числе управленческих кадров</a:t>
          </a:r>
          <a:endParaRPr lang="ru-RU" sz="1300" dirty="0">
            <a:solidFill>
              <a:srgbClr val="002060"/>
            </a:solidFill>
          </a:endParaRPr>
        </a:p>
      </dgm:t>
    </dgm:pt>
    <dgm:pt modelId="{A8290010-26CF-4B81-91AA-93A39453EC99}" type="parTrans" cxnId="{A99A209B-2E00-4AC1-A500-0064BD5111AE}">
      <dgm:prSet/>
      <dgm:spPr/>
      <dgm:t>
        <a:bodyPr/>
        <a:lstStyle/>
        <a:p>
          <a:endParaRPr lang="ru-RU"/>
        </a:p>
      </dgm:t>
    </dgm:pt>
    <dgm:pt modelId="{9D4F8C92-F460-49FB-B5BA-F4259D9248F7}" type="sibTrans" cxnId="{A99A209B-2E00-4AC1-A500-0064BD5111AE}">
      <dgm:prSet/>
      <dgm:spPr/>
      <dgm:t>
        <a:bodyPr/>
        <a:lstStyle/>
        <a:p>
          <a:endParaRPr lang="ru-RU"/>
        </a:p>
      </dgm:t>
    </dgm:pt>
    <dgm:pt modelId="{F4E61BD7-47E3-4FCF-980B-E72AB34C5E9C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CD7DC702-C83D-41DC-917F-0A9EAF026396}" type="parTrans" cxnId="{7C85EA5D-8432-4510-B5E1-8FB209713A62}">
      <dgm:prSet/>
      <dgm:spPr/>
      <dgm:t>
        <a:bodyPr/>
        <a:lstStyle/>
        <a:p>
          <a:endParaRPr lang="ru-RU"/>
        </a:p>
      </dgm:t>
    </dgm:pt>
    <dgm:pt modelId="{B38EE74C-D5D8-45CF-B63B-EACC84D7776B}" type="sibTrans" cxnId="{7C85EA5D-8432-4510-B5E1-8FB209713A62}">
      <dgm:prSet/>
      <dgm:spPr/>
      <dgm:t>
        <a:bodyPr/>
        <a:lstStyle/>
        <a:p>
          <a:endParaRPr lang="ru-RU"/>
        </a:p>
      </dgm:t>
    </dgm:pt>
    <dgm:pt modelId="{B0C05F2B-491A-47C9-A26D-6848DA8FD92B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Развитие инфраструктуры для организации непрерывного повышения квалификации медицинских работников в рамках системы непрерывного медицинского образования  </a:t>
          </a:r>
          <a:endParaRPr lang="ru-RU" sz="1300" dirty="0">
            <a:solidFill>
              <a:srgbClr val="002060"/>
            </a:solidFill>
          </a:endParaRPr>
        </a:p>
      </dgm:t>
    </dgm:pt>
    <dgm:pt modelId="{0D261AD3-D135-46E7-B1C9-247B4E018528}" type="parTrans" cxnId="{1D149E65-ADB3-488F-B91A-79974BA373F3}">
      <dgm:prSet/>
      <dgm:spPr/>
      <dgm:t>
        <a:bodyPr/>
        <a:lstStyle/>
        <a:p>
          <a:endParaRPr lang="ru-RU"/>
        </a:p>
      </dgm:t>
    </dgm:pt>
    <dgm:pt modelId="{D3911652-05FB-4D2F-AA62-920AD8B6B46A}" type="sibTrans" cxnId="{1D149E65-ADB3-488F-B91A-79974BA373F3}">
      <dgm:prSet/>
      <dgm:spPr/>
      <dgm:t>
        <a:bodyPr/>
        <a:lstStyle/>
        <a:p>
          <a:endParaRPr lang="ru-RU"/>
        </a:p>
      </dgm:t>
    </dgm:pt>
    <dgm:pt modelId="{9053294A-8D5A-401E-8509-57E7CA3D38CD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B96F1A3-1345-4099-B85D-263353370A31}" type="parTrans" cxnId="{CAF34D73-7420-4BF0-ADF3-FFE23B87B728}">
      <dgm:prSet/>
      <dgm:spPr/>
      <dgm:t>
        <a:bodyPr/>
        <a:lstStyle/>
        <a:p>
          <a:endParaRPr lang="ru-RU"/>
        </a:p>
      </dgm:t>
    </dgm:pt>
    <dgm:pt modelId="{E2314945-892B-4142-9CDD-DD4CD4584963}" type="sibTrans" cxnId="{CAF34D73-7420-4BF0-ADF3-FFE23B87B728}">
      <dgm:prSet/>
      <dgm:spPr/>
      <dgm:t>
        <a:bodyPr/>
        <a:lstStyle/>
        <a:p>
          <a:endParaRPr lang="ru-RU"/>
        </a:p>
      </dgm:t>
    </dgm:pt>
    <dgm:pt modelId="{433B3E96-1604-47F9-AE42-E1DB388AD502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1C83B4F-4BB4-4F20-9B8A-4CD8E6DB27B3}" type="parTrans" cxnId="{7F828CD1-37CA-4C3A-B696-43FFE2FD1C42}">
      <dgm:prSet/>
      <dgm:spPr/>
      <dgm:t>
        <a:bodyPr/>
        <a:lstStyle/>
        <a:p>
          <a:endParaRPr lang="ru-RU"/>
        </a:p>
      </dgm:t>
    </dgm:pt>
    <dgm:pt modelId="{3104FA8D-8CA8-4434-B7E6-31D9DD092A67}" type="sibTrans" cxnId="{7F828CD1-37CA-4C3A-B696-43FFE2FD1C42}">
      <dgm:prSet/>
      <dgm:spPr/>
      <dgm:t>
        <a:bodyPr/>
        <a:lstStyle/>
        <a:p>
          <a:endParaRPr lang="ru-RU"/>
        </a:p>
      </dgm:t>
    </dgm:pt>
    <dgm:pt modelId="{DC5D1FB9-B234-4272-80A9-873364F2D46A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4EAA5FA4-06C4-4856-AD75-539AE27BED53}" type="parTrans" cxnId="{E2E43F96-8706-4977-B8F3-412EEFBE89CB}">
      <dgm:prSet/>
      <dgm:spPr/>
      <dgm:t>
        <a:bodyPr/>
        <a:lstStyle/>
        <a:p>
          <a:endParaRPr lang="ru-RU"/>
        </a:p>
      </dgm:t>
    </dgm:pt>
    <dgm:pt modelId="{0A6B3601-1EED-4AD1-9B1F-4CFB7441FF6A}" type="sibTrans" cxnId="{E2E43F96-8706-4977-B8F3-412EEFBE89CB}">
      <dgm:prSet/>
      <dgm:spPr/>
      <dgm:t>
        <a:bodyPr/>
        <a:lstStyle/>
        <a:p>
          <a:endParaRPr lang="ru-RU"/>
        </a:p>
      </dgm:t>
    </dgm:pt>
    <dgm:pt modelId="{EF09D25F-1B2F-4E23-803A-73C237D1B374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Повышение эффективности трудоустройства выпускников ВУЗов и колледжей, проработавших в государственных и муниципальных медицинских организациях субъекта Российской Федерации не менее 3 лет</a:t>
          </a:r>
          <a:endParaRPr lang="ru-RU" sz="1300" dirty="0">
            <a:solidFill>
              <a:srgbClr val="002060"/>
            </a:solidFill>
          </a:endParaRPr>
        </a:p>
      </dgm:t>
    </dgm:pt>
    <dgm:pt modelId="{BC68EA61-622A-4445-8FDC-D5E9E106BA99}" type="parTrans" cxnId="{28D04169-1F73-4898-8A7C-692DF11AB056}">
      <dgm:prSet/>
      <dgm:spPr/>
      <dgm:t>
        <a:bodyPr/>
        <a:lstStyle/>
        <a:p>
          <a:endParaRPr lang="ru-RU"/>
        </a:p>
      </dgm:t>
    </dgm:pt>
    <dgm:pt modelId="{78E3F2A7-4C0B-47F5-A605-8325132D4D21}" type="sibTrans" cxnId="{28D04169-1F73-4898-8A7C-692DF11AB056}">
      <dgm:prSet/>
      <dgm:spPr/>
      <dgm:t>
        <a:bodyPr/>
        <a:lstStyle/>
        <a:p>
          <a:endParaRPr lang="ru-RU"/>
        </a:p>
      </dgm:t>
    </dgm:pt>
    <dgm:pt modelId="{354FAF32-E42C-41FD-8E5F-E9B3FDADD01A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Предложения по формированию квоты целевого приема и объемов государственного задания на подготовку специалистов с учетом реальной потребности субъекта Российской Федерации в медицинских кадрах</a:t>
          </a:r>
          <a:endParaRPr lang="ru-RU" sz="1300" dirty="0">
            <a:solidFill>
              <a:srgbClr val="002060"/>
            </a:solidFill>
          </a:endParaRPr>
        </a:p>
      </dgm:t>
    </dgm:pt>
    <dgm:pt modelId="{970ACEC2-2328-405A-A0D9-F1B5B2D4BB26}" type="parTrans" cxnId="{836A9AA5-5EC7-4512-92C3-51CED54C0DA4}">
      <dgm:prSet/>
      <dgm:spPr/>
      <dgm:t>
        <a:bodyPr/>
        <a:lstStyle/>
        <a:p>
          <a:endParaRPr lang="ru-RU"/>
        </a:p>
      </dgm:t>
    </dgm:pt>
    <dgm:pt modelId="{9E0F3B14-5B2D-4FD2-9EFD-C961894F261D}" type="sibTrans" cxnId="{836A9AA5-5EC7-4512-92C3-51CED54C0DA4}">
      <dgm:prSet/>
      <dgm:spPr/>
      <dgm:t>
        <a:bodyPr/>
        <a:lstStyle/>
        <a:p>
          <a:endParaRPr lang="ru-RU"/>
        </a:p>
      </dgm:t>
    </dgm:pt>
    <dgm:pt modelId="{395C1633-2630-47DC-A4AE-F285224CE716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Проведение </a:t>
          </a:r>
          <a:r>
            <a:rPr lang="ru-RU" sz="1300" dirty="0" err="1" smtClean="0">
              <a:solidFill>
                <a:srgbClr val="002060"/>
              </a:solidFill>
            </a:rPr>
            <a:t>профориентационной</a:t>
          </a:r>
          <a:r>
            <a:rPr lang="ru-RU" sz="1300" dirty="0" smtClean="0">
              <a:solidFill>
                <a:srgbClr val="002060"/>
              </a:solidFill>
            </a:rPr>
            <a:t> работы среди школьников и обеспечение востребованности абитуриентами специальностей области образования «Здравоохранение и медицинские науки»</a:t>
          </a:r>
          <a:endParaRPr lang="ru-RU" sz="1300" dirty="0">
            <a:solidFill>
              <a:srgbClr val="002060"/>
            </a:solidFill>
          </a:endParaRPr>
        </a:p>
      </dgm:t>
    </dgm:pt>
    <dgm:pt modelId="{179E4221-68FC-426B-ADD3-E31702F822F7}" type="parTrans" cxnId="{FACC7D00-57C1-457E-837C-4D4CC5997B70}">
      <dgm:prSet/>
      <dgm:spPr/>
      <dgm:t>
        <a:bodyPr/>
        <a:lstStyle/>
        <a:p>
          <a:endParaRPr lang="ru-RU"/>
        </a:p>
      </dgm:t>
    </dgm:pt>
    <dgm:pt modelId="{2BA135C0-E18A-42A1-B6D3-1E2C54185778}" type="sibTrans" cxnId="{FACC7D00-57C1-457E-837C-4D4CC5997B70}">
      <dgm:prSet/>
      <dgm:spPr/>
      <dgm:t>
        <a:bodyPr/>
        <a:lstStyle/>
        <a:p>
          <a:endParaRPr lang="ru-RU"/>
        </a:p>
      </dgm:t>
    </dgm:pt>
    <dgm:pt modelId="{85DD9F55-AF56-4626-9C61-EC4D58715652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9A9B7103-E392-4C3D-9DD9-3E4A35910DAC}" type="parTrans" cxnId="{B4D24DD5-1CFF-4780-9524-7B1BFE0B5634}">
      <dgm:prSet/>
      <dgm:spPr/>
      <dgm:t>
        <a:bodyPr/>
        <a:lstStyle/>
        <a:p>
          <a:endParaRPr lang="ru-RU"/>
        </a:p>
      </dgm:t>
    </dgm:pt>
    <dgm:pt modelId="{BE8BAD0B-4733-4A2F-A81E-B5FF122068CF}" type="sibTrans" cxnId="{B4D24DD5-1CFF-4780-9524-7B1BFE0B5634}">
      <dgm:prSet/>
      <dgm:spPr/>
      <dgm:t>
        <a:bodyPr/>
        <a:lstStyle/>
        <a:p>
          <a:endParaRPr lang="ru-RU"/>
        </a:p>
      </dgm:t>
    </dgm:pt>
    <dgm:pt modelId="{E3576960-5AAA-45E4-A3CD-25E8A565244F}">
      <dgm:prSet custT="1"/>
      <dgm:spPr/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Развитие инфраструктуры для организации и проведения процедуры оценки квалификации, полученной медицинскими работниками и принятии решения о возможности их допуска к профессиональной деятельности – аккредитации специалиста </a:t>
          </a:r>
          <a:endParaRPr lang="ru-RU" sz="1300" dirty="0"/>
        </a:p>
      </dgm:t>
    </dgm:pt>
    <dgm:pt modelId="{88851317-A3FC-43A3-9862-D98BAAFA9C7C}" type="parTrans" cxnId="{39277083-7DF9-4DDF-B9E8-8C046D67BAC2}">
      <dgm:prSet/>
      <dgm:spPr/>
      <dgm:t>
        <a:bodyPr/>
        <a:lstStyle/>
        <a:p>
          <a:endParaRPr lang="ru-RU"/>
        </a:p>
      </dgm:t>
    </dgm:pt>
    <dgm:pt modelId="{4BCC5C3E-E369-4593-8DAD-1218E2E9A7EA}" type="sibTrans" cxnId="{39277083-7DF9-4DDF-B9E8-8C046D67BAC2}">
      <dgm:prSet/>
      <dgm:spPr/>
      <dgm:t>
        <a:bodyPr/>
        <a:lstStyle/>
        <a:p>
          <a:endParaRPr lang="ru-RU"/>
        </a:p>
      </dgm:t>
    </dgm:pt>
    <dgm:pt modelId="{83D30B98-104C-406F-B0CA-D1386207FEE5}" type="pres">
      <dgm:prSet presAssocID="{D82FA371-C795-4516-93B7-A93427FD76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330CA-8925-446B-903E-6AD34D8B63F9}" type="pres">
      <dgm:prSet presAssocID="{1E87AFB0-75A6-4601-846D-3B488BCE9D43}" presName="composite" presStyleCnt="0"/>
      <dgm:spPr/>
    </dgm:pt>
    <dgm:pt modelId="{C622983F-12D8-4997-8A2A-4765573D9DD0}" type="pres">
      <dgm:prSet presAssocID="{1E87AFB0-75A6-4601-846D-3B488BCE9D4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1182E-5D6C-4D59-96BF-90082FD9E035}" type="pres">
      <dgm:prSet presAssocID="{1E87AFB0-75A6-4601-846D-3B488BCE9D4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0BCB3-1138-4AFA-BB75-2DF26D5910F4}" type="pres">
      <dgm:prSet presAssocID="{39094E9A-4C88-4EEE-BD03-BC4612A8ED3E}" presName="sp" presStyleCnt="0"/>
      <dgm:spPr/>
    </dgm:pt>
    <dgm:pt modelId="{A426DB94-FBD8-4E7C-A154-993D148D5B1A}" type="pres">
      <dgm:prSet presAssocID="{0EB90A9D-A0AB-405A-91BD-75923334D577}" presName="composite" presStyleCnt="0"/>
      <dgm:spPr/>
    </dgm:pt>
    <dgm:pt modelId="{47D84F8B-6976-42AA-9396-3D137816D384}" type="pres">
      <dgm:prSet presAssocID="{0EB90A9D-A0AB-405A-91BD-75923334D57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E9125-D24B-4505-A54E-4C997F9D49BC}" type="pres">
      <dgm:prSet presAssocID="{0EB90A9D-A0AB-405A-91BD-75923334D577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0C7F9-EB1C-4589-8D21-3805222C100C}" type="pres">
      <dgm:prSet presAssocID="{292060FD-95E0-43F5-8A76-2B4624A89350}" presName="sp" presStyleCnt="0"/>
      <dgm:spPr/>
    </dgm:pt>
    <dgm:pt modelId="{284E43D4-C286-4344-9B81-898F41062B8E}" type="pres">
      <dgm:prSet presAssocID="{9053294A-8D5A-401E-8509-57E7CA3D38CD}" presName="composite" presStyleCnt="0"/>
      <dgm:spPr/>
    </dgm:pt>
    <dgm:pt modelId="{85875572-1416-4453-9BFC-B825CE312C3D}" type="pres">
      <dgm:prSet presAssocID="{9053294A-8D5A-401E-8509-57E7CA3D38C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20E1B-1A16-4D43-B287-F80471E63F20}" type="pres">
      <dgm:prSet presAssocID="{9053294A-8D5A-401E-8509-57E7CA3D38C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36FE1-A7EE-4019-9A59-36488072C664}" type="pres">
      <dgm:prSet presAssocID="{E2314945-892B-4142-9CDD-DD4CD4584963}" presName="sp" presStyleCnt="0"/>
      <dgm:spPr/>
    </dgm:pt>
    <dgm:pt modelId="{2D9544CD-3A94-4FB4-B226-D829A2244390}" type="pres">
      <dgm:prSet presAssocID="{433B3E96-1604-47F9-AE42-E1DB388AD502}" presName="composite" presStyleCnt="0"/>
      <dgm:spPr/>
    </dgm:pt>
    <dgm:pt modelId="{5907CDEE-63FE-409E-820E-332C03C04DA0}" type="pres">
      <dgm:prSet presAssocID="{433B3E96-1604-47F9-AE42-E1DB388AD502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61549-8ACF-4268-BF50-5D6C8307EF7D}" type="pres">
      <dgm:prSet presAssocID="{433B3E96-1604-47F9-AE42-E1DB388AD502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80670-D07F-4DE3-B00F-9E5B925A0BF2}" type="pres">
      <dgm:prSet presAssocID="{3104FA8D-8CA8-4434-B7E6-31D9DD092A67}" presName="sp" presStyleCnt="0"/>
      <dgm:spPr/>
    </dgm:pt>
    <dgm:pt modelId="{672D9D4F-7517-469D-9C90-3EE8531F900D}" type="pres">
      <dgm:prSet presAssocID="{DC5D1FB9-B234-4272-80A9-873364F2D46A}" presName="composite" presStyleCnt="0"/>
      <dgm:spPr/>
    </dgm:pt>
    <dgm:pt modelId="{32A95739-4BC7-4B5C-B7ED-4EE1A23B7AA3}" type="pres">
      <dgm:prSet presAssocID="{DC5D1FB9-B234-4272-80A9-873364F2D46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9C58-C755-488B-A121-4575D5DEF530}" type="pres">
      <dgm:prSet presAssocID="{DC5D1FB9-B234-4272-80A9-873364F2D46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F4D7C-4AD6-4ECA-9772-45D810AC95A9}" type="pres">
      <dgm:prSet presAssocID="{0A6B3601-1EED-4AD1-9B1F-4CFB7441FF6A}" presName="sp" presStyleCnt="0"/>
      <dgm:spPr/>
    </dgm:pt>
    <dgm:pt modelId="{E80E331C-8C8A-4BFC-9F9E-E6356805139A}" type="pres">
      <dgm:prSet presAssocID="{F4E61BD7-47E3-4FCF-980B-E72AB34C5E9C}" presName="composite" presStyleCnt="0"/>
      <dgm:spPr/>
    </dgm:pt>
    <dgm:pt modelId="{3CB3CD0E-8024-4CE8-AEAB-03AA1C679C15}" type="pres">
      <dgm:prSet presAssocID="{F4E61BD7-47E3-4FCF-980B-E72AB34C5E9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2BE9F-70AC-4B75-B21C-2B8487D166D6}" type="pres">
      <dgm:prSet presAssocID="{F4E61BD7-47E3-4FCF-980B-E72AB34C5E9C}" presName="descendantText" presStyleLbl="alignAcc1" presStyleIdx="5" presStyleCnt="7" custScaleY="11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1FA37-B465-4DE9-8D7C-36A23E4D8397}" type="pres">
      <dgm:prSet presAssocID="{B38EE74C-D5D8-45CF-B63B-EACC84D7776B}" presName="sp" presStyleCnt="0"/>
      <dgm:spPr/>
    </dgm:pt>
    <dgm:pt modelId="{0B7B8F1E-1A20-425E-867C-9D7C7D854593}" type="pres">
      <dgm:prSet presAssocID="{85DD9F55-AF56-4626-9C61-EC4D58715652}" presName="composite" presStyleCnt="0"/>
      <dgm:spPr/>
    </dgm:pt>
    <dgm:pt modelId="{4781570A-AA33-4D9B-91FD-D3153184A470}" type="pres">
      <dgm:prSet presAssocID="{85DD9F55-AF56-4626-9C61-EC4D5871565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FA4-FAC4-487B-AE6A-E50638197F92}" type="pres">
      <dgm:prSet presAssocID="{85DD9F55-AF56-4626-9C61-EC4D58715652}" presName="descendantText" presStyleLbl="alignAcc1" presStyleIdx="6" presStyleCnt="7" custScaleY="11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49E65-ADB3-488F-B91A-79974BA373F3}" srcId="{F4E61BD7-47E3-4FCF-980B-E72AB34C5E9C}" destId="{B0C05F2B-491A-47C9-A26D-6848DA8FD92B}" srcOrd="0" destOrd="0" parTransId="{0D261AD3-D135-46E7-B1C9-247B4E018528}" sibTransId="{D3911652-05FB-4D2F-AA62-920AD8B6B46A}"/>
    <dgm:cxn modelId="{3E9DBB59-A8AE-4D01-B3C9-7E2C57D6F6ED}" type="presOf" srcId="{354FAF32-E42C-41FD-8E5F-E9B3FDADD01A}" destId="{E4961549-8ACF-4268-BF50-5D6C8307EF7D}" srcOrd="0" destOrd="0" presId="urn:microsoft.com/office/officeart/2005/8/layout/chevron2"/>
    <dgm:cxn modelId="{72C58AB9-7E32-46F1-81FB-C2268FC335AD}" type="presOf" srcId="{A2E720F9-CB42-428A-85E0-FE421BC654B2}" destId="{8351182E-5D6C-4D59-96BF-90082FD9E035}" srcOrd="0" destOrd="0" presId="urn:microsoft.com/office/officeart/2005/8/layout/chevron2"/>
    <dgm:cxn modelId="{7C85EA5D-8432-4510-B5E1-8FB209713A62}" srcId="{D82FA371-C795-4516-93B7-A93427FD766F}" destId="{F4E61BD7-47E3-4FCF-980B-E72AB34C5E9C}" srcOrd="5" destOrd="0" parTransId="{CD7DC702-C83D-41DC-917F-0A9EAF026396}" sibTransId="{B38EE74C-D5D8-45CF-B63B-EACC84D7776B}"/>
    <dgm:cxn modelId="{B4D24DD5-1CFF-4780-9524-7B1BFE0B5634}" srcId="{D82FA371-C795-4516-93B7-A93427FD766F}" destId="{85DD9F55-AF56-4626-9C61-EC4D58715652}" srcOrd="6" destOrd="0" parTransId="{9A9B7103-E392-4C3D-9DD9-3E4A35910DAC}" sibTransId="{BE8BAD0B-4733-4A2F-A81E-B5FF122068CF}"/>
    <dgm:cxn modelId="{53C45ADC-4190-4322-8E78-46C672B43C79}" srcId="{D82FA371-C795-4516-93B7-A93427FD766F}" destId="{1E87AFB0-75A6-4601-846D-3B488BCE9D43}" srcOrd="0" destOrd="0" parTransId="{40412CB3-9F14-4634-86D0-A7FDE8B5CB2D}" sibTransId="{39094E9A-4C88-4EEE-BD03-BC4612A8ED3E}"/>
    <dgm:cxn modelId="{AE675625-C894-4ED3-94D8-B4831285B9BA}" srcId="{D82FA371-C795-4516-93B7-A93427FD766F}" destId="{0EB90A9D-A0AB-405A-91BD-75923334D577}" srcOrd="1" destOrd="0" parTransId="{F97C4456-CC2E-4499-90AB-031F4FEA3817}" sibTransId="{292060FD-95E0-43F5-8A76-2B4624A89350}"/>
    <dgm:cxn modelId="{CAF34D73-7420-4BF0-ADF3-FFE23B87B728}" srcId="{D82FA371-C795-4516-93B7-A93427FD766F}" destId="{9053294A-8D5A-401E-8509-57E7CA3D38CD}" srcOrd="2" destOrd="0" parTransId="{DB96F1A3-1345-4099-B85D-263353370A31}" sibTransId="{E2314945-892B-4142-9CDD-DD4CD4584963}"/>
    <dgm:cxn modelId="{836A9AA5-5EC7-4512-92C3-51CED54C0DA4}" srcId="{433B3E96-1604-47F9-AE42-E1DB388AD502}" destId="{354FAF32-E42C-41FD-8E5F-E9B3FDADD01A}" srcOrd="0" destOrd="0" parTransId="{970ACEC2-2328-405A-A0D9-F1B5B2D4BB26}" sibTransId="{9E0F3B14-5B2D-4FD2-9EFD-C961894F261D}"/>
    <dgm:cxn modelId="{7ED1C1FB-DA02-48A0-BC06-05897590FBFA}" type="presOf" srcId="{DC5D1FB9-B234-4272-80A9-873364F2D46A}" destId="{32A95739-4BC7-4B5C-B7ED-4EE1A23B7AA3}" srcOrd="0" destOrd="0" presId="urn:microsoft.com/office/officeart/2005/8/layout/chevron2"/>
    <dgm:cxn modelId="{AB70B8C0-FF93-42BA-B7AE-696CD1B0D152}" type="presOf" srcId="{F4E61BD7-47E3-4FCF-980B-E72AB34C5E9C}" destId="{3CB3CD0E-8024-4CE8-AEAB-03AA1C679C15}" srcOrd="0" destOrd="0" presId="urn:microsoft.com/office/officeart/2005/8/layout/chevron2"/>
    <dgm:cxn modelId="{39277083-7DF9-4DDF-B9E8-8C046D67BAC2}" srcId="{85DD9F55-AF56-4626-9C61-EC4D58715652}" destId="{E3576960-5AAA-45E4-A3CD-25E8A565244F}" srcOrd="0" destOrd="0" parTransId="{88851317-A3FC-43A3-9862-D98BAAFA9C7C}" sibTransId="{4BCC5C3E-E369-4593-8DAD-1218E2E9A7EA}"/>
    <dgm:cxn modelId="{C4FB6674-7EF4-47BB-BE80-E7497A27E5CD}" type="presOf" srcId="{D82FA371-C795-4516-93B7-A93427FD766F}" destId="{83D30B98-104C-406F-B0CA-D1386207FEE5}" srcOrd="0" destOrd="0" presId="urn:microsoft.com/office/officeart/2005/8/layout/chevron2"/>
    <dgm:cxn modelId="{49CBC1D1-192D-4616-9869-FD55522F41C5}" type="presOf" srcId="{E3576960-5AAA-45E4-A3CD-25E8A565244F}" destId="{9EA8FFA4-FAC4-487B-AE6A-E50638197F92}" srcOrd="0" destOrd="0" presId="urn:microsoft.com/office/officeart/2005/8/layout/chevron2"/>
    <dgm:cxn modelId="{5D0415F6-E7D7-405B-8DFC-0E6B300BF2EA}" type="presOf" srcId="{433B3E96-1604-47F9-AE42-E1DB388AD502}" destId="{5907CDEE-63FE-409E-820E-332C03C04DA0}" srcOrd="0" destOrd="0" presId="urn:microsoft.com/office/officeart/2005/8/layout/chevron2"/>
    <dgm:cxn modelId="{7F828CD1-37CA-4C3A-B696-43FFE2FD1C42}" srcId="{D82FA371-C795-4516-93B7-A93427FD766F}" destId="{433B3E96-1604-47F9-AE42-E1DB388AD502}" srcOrd="3" destOrd="0" parTransId="{71C83B4F-4BB4-4F20-9B8A-4CD8E6DB27B3}" sibTransId="{3104FA8D-8CA8-4434-B7E6-31D9DD092A67}"/>
    <dgm:cxn modelId="{28D04169-1F73-4898-8A7C-692DF11AB056}" srcId="{DC5D1FB9-B234-4272-80A9-873364F2D46A}" destId="{EF09D25F-1B2F-4E23-803A-73C237D1B374}" srcOrd="0" destOrd="0" parTransId="{BC68EA61-622A-4445-8FDC-D5E9E106BA99}" sibTransId="{78E3F2A7-4C0B-47F5-A605-8325132D4D21}"/>
    <dgm:cxn modelId="{4BE1463F-D7F9-470C-AF9D-A7EE7D2A9828}" type="presOf" srcId="{0EB90A9D-A0AB-405A-91BD-75923334D577}" destId="{47D84F8B-6976-42AA-9396-3D137816D384}" srcOrd="0" destOrd="0" presId="urn:microsoft.com/office/officeart/2005/8/layout/chevron2"/>
    <dgm:cxn modelId="{E2E43F96-8706-4977-B8F3-412EEFBE89CB}" srcId="{D82FA371-C795-4516-93B7-A93427FD766F}" destId="{DC5D1FB9-B234-4272-80A9-873364F2D46A}" srcOrd="4" destOrd="0" parTransId="{4EAA5FA4-06C4-4856-AD75-539AE27BED53}" sibTransId="{0A6B3601-1EED-4AD1-9B1F-4CFB7441FF6A}"/>
    <dgm:cxn modelId="{FACC7D00-57C1-457E-837C-4D4CC5997B70}" srcId="{9053294A-8D5A-401E-8509-57E7CA3D38CD}" destId="{395C1633-2630-47DC-A4AE-F285224CE716}" srcOrd="0" destOrd="0" parTransId="{179E4221-68FC-426B-ADD3-E31702F822F7}" sibTransId="{2BA135C0-E18A-42A1-B6D3-1E2C54185778}"/>
    <dgm:cxn modelId="{CCBF95C4-68A6-45A9-B664-09EAC03E582A}" type="presOf" srcId="{85DD9F55-AF56-4626-9C61-EC4D58715652}" destId="{4781570A-AA33-4D9B-91FD-D3153184A470}" srcOrd="0" destOrd="0" presId="urn:microsoft.com/office/officeart/2005/8/layout/chevron2"/>
    <dgm:cxn modelId="{A99A209B-2E00-4AC1-A500-0064BD5111AE}" srcId="{0EB90A9D-A0AB-405A-91BD-75923334D577}" destId="{B1A41C7E-6B56-4887-A744-843A2E9BA418}" srcOrd="0" destOrd="0" parTransId="{A8290010-26CF-4B81-91AA-93A39453EC99}" sibTransId="{9D4F8C92-F460-49FB-B5BA-F4259D9248F7}"/>
    <dgm:cxn modelId="{3B2D5025-9BA5-4A46-9667-804359F2C6EC}" type="presOf" srcId="{B1A41C7E-6B56-4887-A744-843A2E9BA418}" destId="{EDFE9125-D24B-4505-A54E-4C997F9D49BC}" srcOrd="0" destOrd="0" presId="urn:microsoft.com/office/officeart/2005/8/layout/chevron2"/>
    <dgm:cxn modelId="{1380E8F4-D919-45BA-BDD7-D24B0128BD07}" type="presOf" srcId="{1E87AFB0-75A6-4601-846D-3B488BCE9D43}" destId="{C622983F-12D8-4997-8A2A-4765573D9DD0}" srcOrd="0" destOrd="0" presId="urn:microsoft.com/office/officeart/2005/8/layout/chevron2"/>
    <dgm:cxn modelId="{B9BACF74-BA74-455E-B339-DB6D4DCC36C4}" type="presOf" srcId="{B0C05F2B-491A-47C9-A26D-6848DA8FD92B}" destId="{CF62BE9F-70AC-4B75-B21C-2B8487D166D6}" srcOrd="0" destOrd="0" presId="urn:microsoft.com/office/officeart/2005/8/layout/chevron2"/>
    <dgm:cxn modelId="{DFEC5F1A-C460-4DA5-BC1D-089BB6DA8276}" type="presOf" srcId="{9053294A-8D5A-401E-8509-57E7CA3D38CD}" destId="{85875572-1416-4453-9BFC-B825CE312C3D}" srcOrd="0" destOrd="0" presId="urn:microsoft.com/office/officeart/2005/8/layout/chevron2"/>
    <dgm:cxn modelId="{6C530309-E907-4340-AB84-9D040A886F35}" srcId="{1E87AFB0-75A6-4601-846D-3B488BCE9D43}" destId="{A2E720F9-CB42-428A-85E0-FE421BC654B2}" srcOrd="0" destOrd="0" parTransId="{71396569-2E60-486F-BFFF-128F77B69935}" sibTransId="{FE1BD1D3-69AF-4356-B64C-1151E5DD5D83}"/>
    <dgm:cxn modelId="{1A16A42E-CE8B-45EF-A275-0A83D43F241B}" type="presOf" srcId="{EF09D25F-1B2F-4E23-803A-73C237D1B374}" destId="{4F2D9C58-C755-488B-A121-4575D5DEF530}" srcOrd="0" destOrd="0" presId="urn:microsoft.com/office/officeart/2005/8/layout/chevron2"/>
    <dgm:cxn modelId="{4D56DD13-FD57-4207-A928-4397CFFA5613}" type="presOf" srcId="{395C1633-2630-47DC-A4AE-F285224CE716}" destId="{EF820E1B-1A16-4D43-B287-F80471E63F20}" srcOrd="0" destOrd="0" presId="urn:microsoft.com/office/officeart/2005/8/layout/chevron2"/>
    <dgm:cxn modelId="{34BFBC8A-76D9-455A-89E4-4D6F29C03C76}" type="presParOf" srcId="{83D30B98-104C-406F-B0CA-D1386207FEE5}" destId="{92D330CA-8925-446B-903E-6AD34D8B63F9}" srcOrd="0" destOrd="0" presId="urn:microsoft.com/office/officeart/2005/8/layout/chevron2"/>
    <dgm:cxn modelId="{1484AEA1-3DF1-4FD1-8962-366C578F4B08}" type="presParOf" srcId="{92D330CA-8925-446B-903E-6AD34D8B63F9}" destId="{C622983F-12D8-4997-8A2A-4765573D9DD0}" srcOrd="0" destOrd="0" presId="urn:microsoft.com/office/officeart/2005/8/layout/chevron2"/>
    <dgm:cxn modelId="{8368E2DD-8E47-4EEE-BFDA-A02219A54335}" type="presParOf" srcId="{92D330CA-8925-446B-903E-6AD34D8B63F9}" destId="{8351182E-5D6C-4D59-96BF-90082FD9E035}" srcOrd="1" destOrd="0" presId="urn:microsoft.com/office/officeart/2005/8/layout/chevron2"/>
    <dgm:cxn modelId="{EAF1B958-B077-40A3-9E76-E685A21BB05C}" type="presParOf" srcId="{83D30B98-104C-406F-B0CA-D1386207FEE5}" destId="{5660BCB3-1138-4AFA-BB75-2DF26D5910F4}" srcOrd="1" destOrd="0" presId="urn:microsoft.com/office/officeart/2005/8/layout/chevron2"/>
    <dgm:cxn modelId="{E432FCFA-F253-46D2-A240-F2D9B01A589F}" type="presParOf" srcId="{83D30B98-104C-406F-B0CA-D1386207FEE5}" destId="{A426DB94-FBD8-4E7C-A154-993D148D5B1A}" srcOrd="2" destOrd="0" presId="urn:microsoft.com/office/officeart/2005/8/layout/chevron2"/>
    <dgm:cxn modelId="{18953A79-6353-41E3-B507-723C9E94DF5E}" type="presParOf" srcId="{A426DB94-FBD8-4E7C-A154-993D148D5B1A}" destId="{47D84F8B-6976-42AA-9396-3D137816D384}" srcOrd="0" destOrd="0" presId="urn:microsoft.com/office/officeart/2005/8/layout/chevron2"/>
    <dgm:cxn modelId="{E1BF8ED2-C7B5-4CB4-8C91-48143CEB6DDC}" type="presParOf" srcId="{A426DB94-FBD8-4E7C-A154-993D148D5B1A}" destId="{EDFE9125-D24B-4505-A54E-4C997F9D49BC}" srcOrd="1" destOrd="0" presId="urn:microsoft.com/office/officeart/2005/8/layout/chevron2"/>
    <dgm:cxn modelId="{30343F75-8DAB-4CF3-8E34-3CAF84E81CEF}" type="presParOf" srcId="{83D30B98-104C-406F-B0CA-D1386207FEE5}" destId="{3230C7F9-EB1C-4589-8D21-3805222C100C}" srcOrd="3" destOrd="0" presId="urn:microsoft.com/office/officeart/2005/8/layout/chevron2"/>
    <dgm:cxn modelId="{43C6CC73-908E-4835-9699-4934C3994B26}" type="presParOf" srcId="{83D30B98-104C-406F-B0CA-D1386207FEE5}" destId="{284E43D4-C286-4344-9B81-898F41062B8E}" srcOrd="4" destOrd="0" presId="urn:microsoft.com/office/officeart/2005/8/layout/chevron2"/>
    <dgm:cxn modelId="{92AE5791-874D-4C96-B541-D7610677AEDA}" type="presParOf" srcId="{284E43D4-C286-4344-9B81-898F41062B8E}" destId="{85875572-1416-4453-9BFC-B825CE312C3D}" srcOrd="0" destOrd="0" presId="urn:microsoft.com/office/officeart/2005/8/layout/chevron2"/>
    <dgm:cxn modelId="{31289797-EBF9-4EE1-8C25-0B05C2EE6749}" type="presParOf" srcId="{284E43D4-C286-4344-9B81-898F41062B8E}" destId="{EF820E1B-1A16-4D43-B287-F80471E63F20}" srcOrd="1" destOrd="0" presId="urn:microsoft.com/office/officeart/2005/8/layout/chevron2"/>
    <dgm:cxn modelId="{527FF261-691C-46CA-8E6D-6A3A4932BC5F}" type="presParOf" srcId="{83D30B98-104C-406F-B0CA-D1386207FEE5}" destId="{3C336FE1-A7EE-4019-9A59-36488072C664}" srcOrd="5" destOrd="0" presId="urn:microsoft.com/office/officeart/2005/8/layout/chevron2"/>
    <dgm:cxn modelId="{DCE49318-36D9-4822-B949-4D036E9A0D5E}" type="presParOf" srcId="{83D30B98-104C-406F-B0CA-D1386207FEE5}" destId="{2D9544CD-3A94-4FB4-B226-D829A2244390}" srcOrd="6" destOrd="0" presId="urn:microsoft.com/office/officeart/2005/8/layout/chevron2"/>
    <dgm:cxn modelId="{C9330A1B-73FF-4BCD-A784-234C4CCB52AC}" type="presParOf" srcId="{2D9544CD-3A94-4FB4-B226-D829A2244390}" destId="{5907CDEE-63FE-409E-820E-332C03C04DA0}" srcOrd="0" destOrd="0" presId="urn:microsoft.com/office/officeart/2005/8/layout/chevron2"/>
    <dgm:cxn modelId="{098DE161-B87C-45F1-9592-6A331717F05B}" type="presParOf" srcId="{2D9544CD-3A94-4FB4-B226-D829A2244390}" destId="{E4961549-8ACF-4268-BF50-5D6C8307EF7D}" srcOrd="1" destOrd="0" presId="urn:microsoft.com/office/officeart/2005/8/layout/chevron2"/>
    <dgm:cxn modelId="{1F5CD331-F344-43F0-980A-F82080A6ECD1}" type="presParOf" srcId="{83D30B98-104C-406F-B0CA-D1386207FEE5}" destId="{5CA80670-D07F-4DE3-B00F-9E5B925A0BF2}" srcOrd="7" destOrd="0" presId="urn:microsoft.com/office/officeart/2005/8/layout/chevron2"/>
    <dgm:cxn modelId="{B3953FA4-55D2-4B5D-9054-0EBFC849B40C}" type="presParOf" srcId="{83D30B98-104C-406F-B0CA-D1386207FEE5}" destId="{672D9D4F-7517-469D-9C90-3EE8531F900D}" srcOrd="8" destOrd="0" presId="urn:microsoft.com/office/officeart/2005/8/layout/chevron2"/>
    <dgm:cxn modelId="{C0C49FFE-21CA-41FF-8036-E605E1E9DE20}" type="presParOf" srcId="{672D9D4F-7517-469D-9C90-3EE8531F900D}" destId="{32A95739-4BC7-4B5C-B7ED-4EE1A23B7AA3}" srcOrd="0" destOrd="0" presId="urn:microsoft.com/office/officeart/2005/8/layout/chevron2"/>
    <dgm:cxn modelId="{32C69E54-A5EC-49F9-9EE4-7180E619ABB7}" type="presParOf" srcId="{672D9D4F-7517-469D-9C90-3EE8531F900D}" destId="{4F2D9C58-C755-488B-A121-4575D5DEF530}" srcOrd="1" destOrd="0" presId="urn:microsoft.com/office/officeart/2005/8/layout/chevron2"/>
    <dgm:cxn modelId="{AC0B0FA1-404F-4575-81C1-017E2234E9E7}" type="presParOf" srcId="{83D30B98-104C-406F-B0CA-D1386207FEE5}" destId="{13AF4D7C-4AD6-4ECA-9772-45D810AC95A9}" srcOrd="9" destOrd="0" presId="urn:microsoft.com/office/officeart/2005/8/layout/chevron2"/>
    <dgm:cxn modelId="{556A6C5A-7118-4805-8FC6-06053CBB3A8B}" type="presParOf" srcId="{83D30B98-104C-406F-B0CA-D1386207FEE5}" destId="{E80E331C-8C8A-4BFC-9F9E-E6356805139A}" srcOrd="10" destOrd="0" presId="urn:microsoft.com/office/officeart/2005/8/layout/chevron2"/>
    <dgm:cxn modelId="{A9A91D6F-0F1D-49C9-9763-F81E74CC9492}" type="presParOf" srcId="{E80E331C-8C8A-4BFC-9F9E-E6356805139A}" destId="{3CB3CD0E-8024-4CE8-AEAB-03AA1C679C15}" srcOrd="0" destOrd="0" presId="urn:microsoft.com/office/officeart/2005/8/layout/chevron2"/>
    <dgm:cxn modelId="{739B2695-FFD5-42DF-B153-80BEA8E0B311}" type="presParOf" srcId="{E80E331C-8C8A-4BFC-9F9E-E6356805139A}" destId="{CF62BE9F-70AC-4B75-B21C-2B8487D166D6}" srcOrd="1" destOrd="0" presId="urn:microsoft.com/office/officeart/2005/8/layout/chevron2"/>
    <dgm:cxn modelId="{639D6653-570B-4D1D-9FF5-21D5FB1BCF4F}" type="presParOf" srcId="{83D30B98-104C-406F-B0CA-D1386207FEE5}" destId="{1B61FA37-B465-4DE9-8D7C-36A23E4D8397}" srcOrd="11" destOrd="0" presId="urn:microsoft.com/office/officeart/2005/8/layout/chevron2"/>
    <dgm:cxn modelId="{5D5EAFC8-B1B8-4D99-82BA-179DFDDF0B32}" type="presParOf" srcId="{83D30B98-104C-406F-B0CA-D1386207FEE5}" destId="{0B7B8F1E-1A20-425E-867C-9D7C7D854593}" srcOrd="12" destOrd="0" presId="urn:microsoft.com/office/officeart/2005/8/layout/chevron2"/>
    <dgm:cxn modelId="{C47CE0B1-DB2C-4E94-9FC9-08C973315890}" type="presParOf" srcId="{0B7B8F1E-1A20-425E-867C-9D7C7D854593}" destId="{4781570A-AA33-4D9B-91FD-D3153184A470}" srcOrd="0" destOrd="0" presId="urn:microsoft.com/office/officeart/2005/8/layout/chevron2"/>
    <dgm:cxn modelId="{F5396198-3511-4ED2-BB92-666D465B5AB5}" type="presParOf" srcId="{0B7B8F1E-1A20-425E-867C-9D7C7D854593}" destId="{9EA8FFA4-FAC4-487B-AE6A-E50638197F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2983F-12D8-4997-8A2A-4765573D9DD0}">
      <dsp:nvSpPr>
        <dsp:cNvPr id="0" name=""/>
        <dsp:cNvSpPr/>
      </dsp:nvSpPr>
      <dsp:spPr>
        <a:xfrm rot="5400000">
          <a:off x="-124477" y="130933"/>
          <a:ext cx="829847" cy="58089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5400000">
        <a:off x="-124477" y="130933"/>
        <a:ext cx="829847" cy="580893"/>
      </dsp:txXfrm>
    </dsp:sp>
    <dsp:sp modelId="{8351182E-5D6C-4D59-96BF-90082FD9E035}">
      <dsp:nvSpPr>
        <dsp:cNvPr id="0" name=""/>
        <dsp:cNvSpPr/>
      </dsp:nvSpPr>
      <dsp:spPr>
        <a:xfrm rot="5400000">
          <a:off x="4305222" y="-3717872"/>
          <a:ext cx="539400" cy="7988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Определение реальной потребности в медицинских кадрах в субъекте Российской Федерации</a:t>
          </a:r>
          <a:endParaRPr lang="ru-RU" sz="1300" kern="1200" dirty="0">
            <a:solidFill>
              <a:srgbClr val="002060"/>
            </a:solidFill>
          </a:endParaRPr>
        </a:p>
      </dsp:txBody>
      <dsp:txXfrm rot="5400000">
        <a:off x="4305222" y="-3717872"/>
        <a:ext cx="539400" cy="7988058"/>
      </dsp:txXfrm>
    </dsp:sp>
    <dsp:sp modelId="{47D84F8B-6976-42AA-9396-3D137816D384}">
      <dsp:nvSpPr>
        <dsp:cNvPr id="0" name=""/>
        <dsp:cNvSpPr/>
      </dsp:nvSpPr>
      <dsp:spPr>
        <a:xfrm rot="5400000">
          <a:off x="-124477" y="878469"/>
          <a:ext cx="829847" cy="58089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 rot="5400000">
        <a:off x="-124477" y="878469"/>
        <a:ext cx="829847" cy="580893"/>
      </dsp:txXfrm>
    </dsp:sp>
    <dsp:sp modelId="{EDFE9125-D24B-4505-A54E-4C997F9D49BC}">
      <dsp:nvSpPr>
        <dsp:cNvPr id="0" name=""/>
        <dsp:cNvSpPr/>
      </dsp:nvSpPr>
      <dsp:spPr>
        <a:xfrm rot="5400000">
          <a:off x="4305222" y="-2970336"/>
          <a:ext cx="539400" cy="7988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Формирование кадровых резервов специалистов для организаций системы здравоохранения, в том числе управленческих кадров</a:t>
          </a:r>
          <a:endParaRPr lang="ru-RU" sz="1300" kern="1200" dirty="0">
            <a:solidFill>
              <a:srgbClr val="002060"/>
            </a:solidFill>
          </a:endParaRPr>
        </a:p>
      </dsp:txBody>
      <dsp:txXfrm rot="5400000">
        <a:off x="4305222" y="-2970336"/>
        <a:ext cx="539400" cy="7988058"/>
      </dsp:txXfrm>
    </dsp:sp>
    <dsp:sp modelId="{85875572-1416-4453-9BFC-B825CE312C3D}">
      <dsp:nvSpPr>
        <dsp:cNvPr id="0" name=""/>
        <dsp:cNvSpPr/>
      </dsp:nvSpPr>
      <dsp:spPr>
        <a:xfrm rot="5400000">
          <a:off x="-124477" y="1626005"/>
          <a:ext cx="829847" cy="58089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5400000">
        <a:off x="-124477" y="1626005"/>
        <a:ext cx="829847" cy="580893"/>
      </dsp:txXfrm>
    </dsp:sp>
    <dsp:sp modelId="{EF820E1B-1A16-4D43-B287-F80471E63F20}">
      <dsp:nvSpPr>
        <dsp:cNvPr id="0" name=""/>
        <dsp:cNvSpPr/>
      </dsp:nvSpPr>
      <dsp:spPr>
        <a:xfrm rot="5400000">
          <a:off x="4305222" y="-2222800"/>
          <a:ext cx="539400" cy="7988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Проведение </a:t>
          </a:r>
          <a:r>
            <a:rPr lang="ru-RU" sz="1300" kern="1200" dirty="0" err="1" smtClean="0">
              <a:solidFill>
                <a:srgbClr val="002060"/>
              </a:solidFill>
            </a:rPr>
            <a:t>профориентационной</a:t>
          </a:r>
          <a:r>
            <a:rPr lang="ru-RU" sz="1300" kern="1200" dirty="0" smtClean="0">
              <a:solidFill>
                <a:srgbClr val="002060"/>
              </a:solidFill>
            </a:rPr>
            <a:t> работы среди школьников и обеспечение востребованности абитуриентами специальностей области образования «Здравоохранение и медицинские науки»</a:t>
          </a:r>
          <a:endParaRPr lang="ru-RU" sz="1300" kern="1200" dirty="0">
            <a:solidFill>
              <a:srgbClr val="002060"/>
            </a:solidFill>
          </a:endParaRPr>
        </a:p>
      </dsp:txBody>
      <dsp:txXfrm rot="5400000">
        <a:off x="4305222" y="-2222800"/>
        <a:ext cx="539400" cy="7988058"/>
      </dsp:txXfrm>
    </dsp:sp>
    <dsp:sp modelId="{5907CDEE-63FE-409E-820E-332C03C04DA0}">
      <dsp:nvSpPr>
        <dsp:cNvPr id="0" name=""/>
        <dsp:cNvSpPr/>
      </dsp:nvSpPr>
      <dsp:spPr>
        <a:xfrm rot="5400000">
          <a:off x="-124477" y="2373540"/>
          <a:ext cx="829847" cy="58089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</a:t>
          </a:r>
          <a:endParaRPr lang="ru-RU" sz="1600" kern="1200" dirty="0"/>
        </a:p>
      </dsp:txBody>
      <dsp:txXfrm rot="5400000">
        <a:off x="-124477" y="2373540"/>
        <a:ext cx="829847" cy="580893"/>
      </dsp:txXfrm>
    </dsp:sp>
    <dsp:sp modelId="{E4961549-8ACF-4268-BF50-5D6C8307EF7D}">
      <dsp:nvSpPr>
        <dsp:cNvPr id="0" name=""/>
        <dsp:cNvSpPr/>
      </dsp:nvSpPr>
      <dsp:spPr>
        <a:xfrm rot="5400000">
          <a:off x="4305222" y="-1475265"/>
          <a:ext cx="539400" cy="7988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Предложения по формированию квоты целевого приема и объемов государственного задания на подготовку специалистов с учетом реальной потребности субъекта Российской Федерации в медицинских кадрах</a:t>
          </a:r>
          <a:endParaRPr lang="ru-RU" sz="1300" kern="1200" dirty="0">
            <a:solidFill>
              <a:srgbClr val="002060"/>
            </a:solidFill>
          </a:endParaRPr>
        </a:p>
      </dsp:txBody>
      <dsp:txXfrm rot="5400000">
        <a:off x="4305222" y="-1475265"/>
        <a:ext cx="539400" cy="7988058"/>
      </dsp:txXfrm>
    </dsp:sp>
    <dsp:sp modelId="{32A95739-4BC7-4B5C-B7ED-4EE1A23B7AA3}">
      <dsp:nvSpPr>
        <dsp:cNvPr id="0" name=""/>
        <dsp:cNvSpPr/>
      </dsp:nvSpPr>
      <dsp:spPr>
        <a:xfrm rot="5400000">
          <a:off x="-124477" y="3121076"/>
          <a:ext cx="829847" cy="58089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</a:t>
          </a:r>
          <a:endParaRPr lang="ru-RU" sz="1600" kern="1200" dirty="0"/>
        </a:p>
      </dsp:txBody>
      <dsp:txXfrm rot="5400000">
        <a:off x="-124477" y="3121076"/>
        <a:ext cx="829847" cy="580893"/>
      </dsp:txXfrm>
    </dsp:sp>
    <dsp:sp modelId="{4F2D9C58-C755-488B-A121-4575D5DEF530}">
      <dsp:nvSpPr>
        <dsp:cNvPr id="0" name=""/>
        <dsp:cNvSpPr/>
      </dsp:nvSpPr>
      <dsp:spPr>
        <a:xfrm rot="5400000">
          <a:off x="4305222" y="-727729"/>
          <a:ext cx="539400" cy="7988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Повышение эффективности трудоустройства выпускников ВУЗов и колледжей, проработавших в государственных и муниципальных медицинских организациях субъекта Российской Федерации не менее 3 лет</a:t>
          </a:r>
          <a:endParaRPr lang="ru-RU" sz="1300" kern="1200" dirty="0">
            <a:solidFill>
              <a:srgbClr val="002060"/>
            </a:solidFill>
          </a:endParaRPr>
        </a:p>
      </dsp:txBody>
      <dsp:txXfrm rot="5400000">
        <a:off x="4305222" y="-727729"/>
        <a:ext cx="539400" cy="7988058"/>
      </dsp:txXfrm>
    </dsp:sp>
    <dsp:sp modelId="{3CB3CD0E-8024-4CE8-AEAB-03AA1C679C15}">
      <dsp:nvSpPr>
        <dsp:cNvPr id="0" name=""/>
        <dsp:cNvSpPr/>
      </dsp:nvSpPr>
      <dsp:spPr>
        <a:xfrm rot="5400000">
          <a:off x="-124477" y="3903889"/>
          <a:ext cx="829847" cy="58089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</a:t>
          </a:r>
          <a:endParaRPr lang="ru-RU" sz="1600" kern="1200" dirty="0"/>
        </a:p>
      </dsp:txBody>
      <dsp:txXfrm rot="5400000">
        <a:off x="-124477" y="3903889"/>
        <a:ext cx="829847" cy="580893"/>
      </dsp:txXfrm>
    </dsp:sp>
    <dsp:sp modelId="{CF62BE9F-70AC-4B75-B21C-2B8487D166D6}">
      <dsp:nvSpPr>
        <dsp:cNvPr id="0" name=""/>
        <dsp:cNvSpPr/>
      </dsp:nvSpPr>
      <dsp:spPr>
        <a:xfrm rot="5400000">
          <a:off x="4269945" y="55083"/>
          <a:ext cx="609954" cy="7988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Развитие инфраструктуры для организации непрерывного повышения квалификации медицинских работников в рамках системы непрерывного медицинского образования  </a:t>
          </a:r>
          <a:endParaRPr lang="ru-RU" sz="1300" kern="1200" dirty="0">
            <a:solidFill>
              <a:srgbClr val="002060"/>
            </a:solidFill>
          </a:endParaRPr>
        </a:p>
      </dsp:txBody>
      <dsp:txXfrm rot="5400000">
        <a:off x="4269945" y="55083"/>
        <a:ext cx="609954" cy="7988058"/>
      </dsp:txXfrm>
    </dsp:sp>
    <dsp:sp modelId="{4781570A-AA33-4D9B-91FD-D3153184A470}">
      <dsp:nvSpPr>
        <dsp:cNvPr id="0" name=""/>
        <dsp:cNvSpPr/>
      </dsp:nvSpPr>
      <dsp:spPr>
        <a:xfrm rot="5400000">
          <a:off x="-124477" y="4688773"/>
          <a:ext cx="829847" cy="58089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</a:t>
          </a:r>
          <a:endParaRPr lang="ru-RU" sz="1600" kern="1200" dirty="0"/>
        </a:p>
      </dsp:txBody>
      <dsp:txXfrm rot="5400000">
        <a:off x="-124477" y="4688773"/>
        <a:ext cx="829847" cy="580893"/>
      </dsp:txXfrm>
    </dsp:sp>
    <dsp:sp modelId="{9EA8FFA4-FAC4-487B-AE6A-E50638197F92}">
      <dsp:nvSpPr>
        <dsp:cNvPr id="0" name=""/>
        <dsp:cNvSpPr/>
      </dsp:nvSpPr>
      <dsp:spPr>
        <a:xfrm rot="5400000">
          <a:off x="4267874" y="839967"/>
          <a:ext cx="614097" cy="7988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Развитие инфраструктуры для организации и проведения процедуры оценки квалификации, полученной медицинскими работниками и принятии решения о возможности их допуска к профессиональной деятельности – аккредитации специалиста </a:t>
          </a:r>
          <a:endParaRPr lang="ru-RU" sz="1300" kern="1200" dirty="0"/>
        </a:p>
      </dsp:txBody>
      <dsp:txXfrm rot="5400000">
        <a:off x="4267874" y="839967"/>
        <a:ext cx="614097" cy="798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9938" cy="488792"/>
          </a:xfrm>
          <a:prstGeom prst="rect">
            <a:avLst/>
          </a:prstGeom>
        </p:spPr>
        <p:txBody>
          <a:bodyPr vert="horz" lIns="89972" tIns="44987" rIns="89972" bIns="449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0" y="0"/>
            <a:ext cx="2889938" cy="488792"/>
          </a:xfrm>
          <a:prstGeom prst="rect">
            <a:avLst/>
          </a:prstGeom>
        </p:spPr>
        <p:txBody>
          <a:bodyPr vert="horz" lIns="89972" tIns="44987" rIns="89972" bIns="44987" rtlCol="0"/>
          <a:lstStyle>
            <a:lvl1pPr algn="r">
              <a:defRPr sz="1200"/>
            </a:lvl1pPr>
          </a:lstStyle>
          <a:p>
            <a:fld id="{6C5412F2-20FC-49C5-BD42-DCB0E2E1F0E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72" tIns="44987" rIns="89972" bIns="449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43520"/>
            <a:ext cx="5335270" cy="4399121"/>
          </a:xfrm>
          <a:prstGeom prst="rect">
            <a:avLst/>
          </a:prstGeom>
        </p:spPr>
        <p:txBody>
          <a:bodyPr vert="horz" lIns="89972" tIns="44987" rIns="89972" bIns="449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285339"/>
            <a:ext cx="2889938" cy="488792"/>
          </a:xfrm>
          <a:prstGeom prst="rect">
            <a:avLst/>
          </a:prstGeom>
        </p:spPr>
        <p:txBody>
          <a:bodyPr vert="horz" lIns="89972" tIns="44987" rIns="89972" bIns="449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0" y="9285339"/>
            <a:ext cx="2889938" cy="488792"/>
          </a:xfrm>
          <a:prstGeom prst="rect">
            <a:avLst/>
          </a:prstGeom>
        </p:spPr>
        <p:txBody>
          <a:bodyPr vert="horz" lIns="89972" tIns="44987" rIns="89972" bIns="44987" rtlCol="0" anchor="b"/>
          <a:lstStyle>
            <a:lvl1pPr algn="r">
              <a:defRPr sz="1200"/>
            </a:lvl1pPr>
          </a:lstStyle>
          <a:p>
            <a:fld id="{8504B517-902D-4F63-8FE5-8BD7CC73D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88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28663"/>
            <a:ext cx="4887912" cy="3667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98" tIns="44401" rIns="88798" bIns="4440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776871" y="9285004"/>
            <a:ext cx="2890666" cy="4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98" tIns="44401" rIns="88798" bIns="44401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1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67337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CF78-3B98-4AE4-B192-E8DDC5D5B0F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7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B24-65DE-44CD-BDA2-554B73DC6508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26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36-0E3D-4AFD-8BE3-17F07E4F251D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9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C9B-545F-43EB-A963-C58F433873D7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59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243EEB-58DC-E143-BD14-E29670D0E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5" t="1476" r="3135" b="1112"/>
          <a:stretch/>
        </p:blipFill>
        <p:spPr>
          <a:xfrm>
            <a:off x="0" y="0"/>
            <a:ext cx="913817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F7B705-B8E3-8C44-BD81-0CB61A6C0B81}"/>
              </a:ext>
            </a:extLst>
          </p:cNvPr>
          <p:cNvSpPr/>
          <p:nvPr userDrawn="1"/>
        </p:nvSpPr>
        <p:spPr>
          <a:xfrm>
            <a:off x="6572361" y="204"/>
            <a:ext cx="2579786" cy="541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en-US" sz="1633">
              <a:solidFill>
                <a:prstClr val="white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69E43298-2348-4A4F-8B80-8838ADE0B55C}"/>
              </a:ext>
            </a:extLst>
          </p:cNvPr>
          <p:cNvSpPr/>
          <p:nvPr userDrawn="1"/>
        </p:nvSpPr>
        <p:spPr>
          <a:xfrm>
            <a:off x="-25447" y="204"/>
            <a:ext cx="7840431" cy="541217"/>
          </a:xfrm>
          <a:custGeom>
            <a:avLst/>
            <a:gdLst>
              <a:gd name="connsiteX0" fmla="*/ 0 w 6218708"/>
              <a:gd name="connsiteY0" fmla="*/ 0 h 981075"/>
              <a:gd name="connsiteX1" fmla="*/ 1813893 w 6218708"/>
              <a:gd name="connsiteY1" fmla="*/ 0 h 981075"/>
              <a:gd name="connsiteX2" fmla="*/ 5313040 w 6218708"/>
              <a:gd name="connsiteY2" fmla="*/ 0 h 981075"/>
              <a:gd name="connsiteX3" fmla="*/ 6218708 w 6218708"/>
              <a:gd name="connsiteY3" fmla="*/ 0 h 981075"/>
              <a:gd name="connsiteX4" fmla="*/ 5973439 w 6218708"/>
              <a:gd name="connsiteY4" fmla="*/ 981075 h 981075"/>
              <a:gd name="connsiteX5" fmla="*/ 5313040 w 6218708"/>
              <a:gd name="connsiteY5" fmla="*/ 981075 h 981075"/>
              <a:gd name="connsiteX6" fmla="*/ 1568624 w 6218708"/>
              <a:gd name="connsiteY6" fmla="*/ 981075 h 981075"/>
              <a:gd name="connsiteX7" fmla="*/ 0 w 6218708"/>
              <a:gd name="connsiteY7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8708" h="981075">
                <a:moveTo>
                  <a:pt x="0" y="0"/>
                </a:moveTo>
                <a:lnTo>
                  <a:pt x="1813893" y="0"/>
                </a:lnTo>
                <a:lnTo>
                  <a:pt x="5313040" y="0"/>
                </a:lnTo>
                <a:lnTo>
                  <a:pt x="6218708" y="0"/>
                </a:lnTo>
                <a:lnTo>
                  <a:pt x="5973439" y="981075"/>
                </a:lnTo>
                <a:lnTo>
                  <a:pt x="5313040" y="981075"/>
                </a:lnTo>
                <a:lnTo>
                  <a:pt x="1568624" y="981075"/>
                </a:lnTo>
                <a:lnTo>
                  <a:pt x="0" y="981075"/>
                </a:lnTo>
                <a:close/>
              </a:path>
            </a:pathLst>
          </a:custGeom>
          <a:gradFill>
            <a:gsLst>
              <a:gs pos="0">
                <a:srgbClr val="2D75B6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en-US" sz="1633" dirty="0">
              <a:solidFill>
                <a:prstClr val="white"/>
              </a:solidFill>
            </a:endParaRP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xmlns="" id="{02D31ECD-9988-954B-914C-F67395066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892"/>
          <a:stretch/>
        </p:blipFill>
        <p:spPr>
          <a:xfrm>
            <a:off x="8139414" y="2238"/>
            <a:ext cx="632935" cy="53918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98ADDAF-23F2-2345-A96E-86EF3338331E}"/>
              </a:ext>
            </a:extLst>
          </p:cNvPr>
          <p:cNvSpPr/>
          <p:nvPr userDrawn="1"/>
        </p:nvSpPr>
        <p:spPr>
          <a:xfrm>
            <a:off x="7753337" y="6436894"/>
            <a:ext cx="1384838" cy="421105"/>
          </a:xfrm>
          <a:custGeom>
            <a:avLst/>
            <a:gdLst>
              <a:gd name="connsiteX0" fmla="*/ 314622 w 2243486"/>
              <a:gd name="connsiteY0" fmla="*/ 0 h 981075"/>
              <a:gd name="connsiteX1" fmla="*/ 2243486 w 2243486"/>
              <a:gd name="connsiteY1" fmla="*/ 0 h 981075"/>
              <a:gd name="connsiteX2" fmla="*/ 2243486 w 2243486"/>
              <a:gd name="connsiteY2" fmla="*/ 981075 h 981075"/>
              <a:gd name="connsiteX3" fmla="*/ 0 w 2243486"/>
              <a:gd name="connsiteY3" fmla="*/ 981075 h 981075"/>
              <a:gd name="connsiteX4" fmla="*/ 314622 w 2243486"/>
              <a:gd name="connsiteY4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486" h="981075">
                <a:moveTo>
                  <a:pt x="314622" y="0"/>
                </a:moveTo>
                <a:lnTo>
                  <a:pt x="2243486" y="0"/>
                </a:lnTo>
                <a:lnTo>
                  <a:pt x="2243486" y="981075"/>
                </a:lnTo>
                <a:lnTo>
                  <a:pt x="0" y="981075"/>
                </a:lnTo>
                <a:lnTo>
                  <a:pt x="314622" y="0"/>
                </a:lnTo>
                <a:close/>
              </a:path>
            </a:pathLst>
          </a:custGeom>
          <a:gradFill>
            <a:gsLst>
              <a:gs pos="0">
                <a:srgbClr val="2D75B6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en-US" sz="1633">
              <a:solidFill>
                <a:prstClr val="white"/>
              </a:solidFill>
            </a:endParaRPr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xmlns="" id="{2F1D630D-3960-E44F-8FC8-7B0AEDA3E60D}"/>
              </a:ext>
            </a:extLst>
          </p:cNvPr>
          <p:cNvSpPr/>
          <p:nvPr userDrawn="1"/>
        </p:nvSpPr>
        <p:spPr>
          <a:xfrm>
            <a:off x="8446168" y="6436893"/>
            <a:ext cx="697832" cy="42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4772"/>
            <a:fld id="{AA046AF2-ED6C-4143-B518-1604807CDD3C}" type="slidenum">
              <a:rPr lang="ru-RU" sz="1814" b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pPr algn="ctr" defTabSz="414772"/>
              <a:t>‹#›</a:t>
            </a:fld>
            <a:endParaRPr lang="ru-RU" sz="1814" b="0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D3FEDE5-33C4-1648-B53B-BB3EEE3D1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070" y="24270"/>
            <a:ext cx="7530517" cy="517151"/>
          </a:xfrm>
        </p:spPr>
        <p:txBody>
          <a:bodyPr lIns="0">
            <a:normAutofit/>
          </a:bodyPr>
          <a:lstStyle>
            <a:lvl1pPr>
              <a:defRPr sz="254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033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243EEB-58DC-E143-BD14-E29670D0E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5" t="1476" r="3135" b="1112"/>
          <a:stretch/>
        </p:blipFill>
        <p:spPr>
          <a:xfrm>
            <a:off x="0" y="11914"/>
            <a:ext cx="913817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F7B705-B8E3-8C44-BD81-0CB61A6C0B81}"/>
              </a:ext>
            </a:extLst>
          </p:cNvPr>
          <p:cNvSpPr/>
          <p:nvPr userDrawn="1"/>
        </p:nvSpPr>
        <p:spPr>
          <a:xfrm>
            <a:off x="6572362" y="206"/>
            <a:ext cx="2579786" cy="7906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en-US" sz="1633">
              <a:solidFill>
                <a:prstClr val="white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69E43298-2348-4A4F-8B80-8838ADE0B55C}"/>
              </a:ext>
            </a:extLst>
          </p:cNvPr>
          <p:cNvSpPr/>
          <p:nvPr userDrawn="1"/>
        </p:nvSpPr>
        <p:spPr>
          <a:xfrm>
            <a:off x="2356" y="206"/>
            <a:ext cx="7840431" cy="790627"/>
          </a:xfrm>
          <a:custGeom>
            <a:avLst/>
            <a:gdLst>
              <a:gd name="connsiteX0" fmla="*/ 0 w 6218708"/>
              <a:gd name="connsiteY0" fmla="*/ 0 h 981075"/>
              <a:gd name="connsiteX1" fmla="*/ 1813893 w 6218708"/>
              <a:gd name="connsiteY1" fmla="*/ 0 h 981075"/>
              <a:gd name="connsiteX2" fmla="*/ 5313040 w 6218708"/>
              <a:gd name="connsiteY2" fmla="*/ 0 h 981075"/>
              <a:gd name="connsiteX3" fmla="*/ 6218708 w 6218708"/>
              <a:gd name="connsiteY3" fmla="*/ 0 h 981075"/>
              <a:gd name="connsiteX4" fmla="*/ 5973439 w 6218708"/>
              <a:gd name="connsiteY4" fmla="*/ 981075 h 981075"/>
              <a:gd name="connsiteX5" fmla="*/ 5313040 w 6218708"/>
              <a:gd name="connsiteY5" fmla="*/ 981075 h 981075"/>
              <a:gd name="connsiteX6" fmla="*/ 1568624 w 6218708"/>
              <a:gd name="connsiteY6" fmla="*/ 981075 h 981075"/>
              <a:gd name="connsiteX7" fmla="*/ 0 w 6218708"/>
              <a:gd name="connsiteY7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8708" h="981075">
                <a:moveTo>
                  <a:pt x="0" y="0"/>
                </a:moveTo>
                <a:lnTo>
                  <a:pt x="1813893" y="0"/>
                </a:lnTo>
                <a:lnTo>
                  <a:pt x="5313040" y="0"/>
                </a:lnTo>
                <a:lnTo>
                  <a:pt x="6218708" y="0"/>
                </a:lnTo>
                <a:lnTo>
                  <a:pt x="5973439" y="981075"/>
                </a:lnTo>
                <a:lnTo>
                  <a:pt x="5313040" y="981075"/>
                </a:lnTo>
                <a:lnTo>
                  <a:pt x="1568624" y="981075"/>
                </a:lnTo>
                <a:lnTo>
                  <a:pt x="0" y="981075"/>
                </a:lnTo>
                <a:close/>
              </a:path>
            </a:pathLst>
          </a:custGeom>
          <a:gradFill>
            <a:gsLst>
              <a:gs pos="0">
                <a:srgbClr val="2D75B6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en-US" sz="1633" dirty="0">
              <a:solidFill>
                <a:prstClr val="white"/>
              </a:solidFill>
            </a:endParaRP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xmlns="" id="{02D31ECD-9988-954B-914C-F67395066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892"/>
          <a:stretch/>
        </p:blipFill>
        <p:spPr>
          <a:xfrm>
            <a:off x="8183262" y="2240"/>
            <a:ext cx="589088" cy="78859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98ADDAF-23F2-2345-A96E-86EF3338331E}"/>
              </a:ext>
            </a:extLst>
          </p:cNvPr>
          <p:cNvSpPr/>
          <p:nvPr userDrawn="1"/>
        </p:nvSpPr>
        <p:spPr>
          <a:xfrm>
            <a:off x="7762606" y="6153666"/>
            <a:ext cx="1384838" cy="716692"/>
          </a:xfrm>
          <a:custGeom>
            <a:avLst/>
            <a:gdLst>
              <a:gd name="connsiteX0" fmla="*/ 314622 w 2243486"/>
              <a:gd name="connsiteY0" fmla="*/ 0 h 981075"/>
              <a:gd name="connsiteX1" fmla="*/ 2243486 w 2243486"/>
              <a:gd name="connsiteY1" fmla="*/ 0 h 981075"/>
              <a:gd name="connsiteX2" fmla="*/ 2243486 w 2243486"/>
              <a:gd name="connsiteY2" fmla="*/ 981075 h 981075"/>
              <a:gd name="connsiteX3" fmla="*/ 0 w 2243486"/>
              <a:gd name="connsiteY3" fmla="*/ 981075 h 981075"/>
              <a:gd name="connsiteX4" fmla="*/ 314622 w 2243486"/>
              <a:gd name="connsiteY4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486" h="981075">
                <a:moveTo>
                  <a:pt x="314622" y="0"/>
                </a:moveTo>
                <a:lnTo>
                  <a:pt x="2243486" y="0"/>
                </a:lnTo>
                <a:lnTo>
                  <a:pt x="2243486" y="981075"/>
                </a:lnTo>
                <a:lnTo>
                  <a:pt x="0" y="981075"/>
                </a:lnTo>
                <a:lnTo>
                  <a:pt x="314622" y="0"/>
                </a:lnTo>
                <a:close/>
              </a:path>
            </a:pathLst>
          </a:custGeom>
          <a:gradFill>
            <a:gsLst>
              <a:gs pos="0">
                <a:srgbClr val="2D75B6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xmlns="" id="{2F1D630D-3960-E44F-8FC8-7B0AEDA3E60D}"/>
              </a:ext>
            </a:extLst>
          </p:cNvPr>
          <p:cNvSpPr/>
          <p:nvPr userDrawn="1"/>
        </p:nvSpPr>
        <p:spPr>
          <a:xfrm>
            <a:off x="8427633" y="6215448"/>
            <a:ext cx="697832" cy="605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4772"/>
            <a:fld id="{AA046AF2-ED6C-4143-B518-1604807CDD3C}" type="slidenum">
              <a:rPr lang="ru-RU" sz="2200" b="1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pPr algn="ctr" defTabSz="414772"/>
              <a:t>‹#›</a:t>
            </a:fld>
            <a:endParaRPr lang="ru-RU" sz="22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3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5D43-FC7E-429E-A357-643891F27996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800306" y="610328"/>
            <a:ext cx="247938" cy="231691"/>
          </a:xfrm>
          <a:prstGeom prst="rect">
            <a:avLst/>
          </a:prstGeom>
        </p:spPr>
        <p:txBody>
          <a:bodyPr wrap="none" lIns="46570" tIns="23285" rIns="46570" bIns="23285">
            <a:spAutoFit/>
          </a:bodyPr>
          <a:lstStyle/>
          <a:p>
            <a:fld id="{B6F15528-21DE-4FAA-801E-634DDDAF4B2B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C483-B979-4EA6-8CDB-743A02D4DB68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42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96E-FB75-47BB-B0EB-C78685F1370F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41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771A-711E-4129-A75A-C44940D3E1B2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0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9882-B548-4A83-ABDB-A1C18937B4B6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29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A143-C6D5-451E-BF57-8EC88F636762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78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1FDA-DE40-41F5-98DF-8119FDEF5142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34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B1F1-72C8-4412-9A4A-CD1E58A69C69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87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0F42-CE29-40E0-A745-E697B55D5E3B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9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867A-A6A0-4027-9CD4-061487E3FF69}" type="datetime1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C0C9-6806-41D9-8AD2-CE196E06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70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79912" y="6309320"/>
            <a:ext cx="1714500" cy="428625"/>
          </a:xfrm>
        </p:spPr>
        <p:txBody>
          <a:bodyPr lIns="95782" tIns="47891" rIns="95782" bIns="47891">
            <a:normAutofit/>
          </a:bodyPr>
          <a:lstStyle/>
          <a:p>
            <a:pPr marL="0" indent="0" defTabSz="957263">
              <a:lnSpc>
                <a:spcPct val="80000"/>
              </a:lnSpc>
              <a:buFontTx/>
              <a:buNone/>
            </a:pPr>
            <a:r>
              <a:rPr lang="ru-RU" altLang="ru-RU" sz="1050" smtClean="0">
                <a:solidFill>
                  <a:srgbClr val="7F7F7F"/>
                </a:solidFill>
                <a:latin typeface="Century Gothic" pitchFamily="34" charset="0"/>
              </a:rPr>
              <a:t>РОССИЯ </a:t>
            </a:r>
            <a:r>
              <a:rPr lang="ru-RU" altLang="ru-RU" sz="1050" smtClean="0">
                <a:solidFill>
                  <a:srgbClr val="7F7F7F"/>
                </a:solidFill>
                <a:latin typeface="Century Gothic" pitchFamily="34" charset="0"/>
              </a:rPr>
              <a:t>2019</a:t>
            </a:r>
            <a:endParaRPr lang="ru-RU" altLang="ru-RU" sz="1050" dirty="0" smtClean="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935038"/>
          </a:xfrm>
        </p:spPr>
        <p:txBody>
          <a:bodyPr lIns="95782" tIns="47891" rIns="95782" bIns="47891" anchor="ctr"/>
          <a:lstStyle/>
          <a:p>
            <a:pPr marL="0" indent="0" algn="ctr" defTabSz="957263">
              <a:lnSpc>
                <a:spcPct val="80000"/>
              </a:lnSpc>
              <a:buFontTx/>
              <a:buNone/>
            </a:pPr>
            <a:r>
              <a:rPr lang="ru-RU" altLang="ru-RU" sz="1200" b="1" dirty="0" smtClean="0">
                <a:solidFill>
                  <a:srgbClr val="7F7F7F"/>
                </a:solidFill>
                <a:latin typeface="Century Gothic" pitchFamily="34" charset="0"/>
              </a:rPr>
              <a:t>МИНИСТЕРСТВО ЗДРАВООХРАНЕНИЯ РОССИЙСКОЙ ФЕДЕРАЦИИ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52525" y="2708275"/>
            <a:ext cx="69643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10" y="1052513"/>
            <a:ext cx="15128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328498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Федеральный проект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«Обеспечение медицинских организаций системы здравоохранения квалифицированными кадрами»</a:t>
            </a:r>
          </a:p>
          <a:p>
            <a:pPr algn="ctr">
              <a:defRPr/>
            </a:pPr>
            <a:endParaRPr lang="ru-RU" sz="2000" dirty="0" smtClean="0">
              <a:solidFill>
                <a:srgbClr val="00206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РАСЧЕТ ПОКАЗАТЕЛЕЙ ФЕДЕРАЛЬНОГО ПРОЕКТА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5229199"/>
            <a:ext cx="5184576" cy="1440161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Формула расчета:</a:t>
            </a:r>
            <a:r>
              <a:rPr lang="ru-RU" sz="1200" dirty="0" smtClean="0">
                <a:solidFill>
                  <a:srgbClr val="002060"/>
                </a:solidFill>
              </a:rPr>
              <a:t> (отношение числа медицинских работников (физических лиц), работающих в государственных и муниципальных медицинских организациях, к числу медицинских работников, имеющих свидетельство об аккредитации специалиста, работающих в государственных и муниципальных медицинских организациях) Х 100 %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Источник информации: 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Форма 30, т. 1100, гр. 9, стр. 1 + 139 + 143+213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Форма 30, т. 1100, гр. 16, стр. 1 + 139 + 143+213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771800" y="5949280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5445224"/>
            <a:ext cx="259228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Доля специалистов, допущенных к профессиональной деятельности через процедуру аккредитации, от общего количества работающих специалистов, (%)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2420888"/>
            <a:ext cx="5184576" cy="1368152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Формула расчета:</a:t>
            </a:r>
            <a:r>
              <a:rPr lang="ru-RU" sz="1200" dirty="0" smtClean="0">
                <a:solidFill>
                  <a:srgbClr val="002060"/>
                </a:solidFill>
              </a:rPr>
              <a:t> (отношение числа средних медицинских работников (физических лиц), работающих в государственных и муниципальных медицинских организациях, к среднегодовой численности постоянного населения) </a:t>
            </a:r>
            <a:r>
              <a:rPr lang="ru-RU" sz="1200" dirty="0" err="1" smtClean="0">
                <a:solidFill>
                  <a:srgbClr val="002060"/>
                </a:solidFill>
              </a:rPr>
              <a:t>х</a:t>
            </a:r>
            <a:r>
              <a:rPr lang="ru-RU" sz="1200" dirty="0" smtClean="0">
                <a:solidFill>
                  <a:srgbClr val="002060"/>
                </a:solidFill>
              </a:rPr>
              <a:t> 10000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Источник информации: 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Данные Росстата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2.   Форма 30, т. 1100, гр. 9, стр. 143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771800" y="3140968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51520" y="2636912"/>
            <a:ext cx="259228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Обеспеченность средними медицинскими работниками, работающими в государственных и муниципальных медицинских организациях, (чел. на 10 тыс. населения)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79912" y="1196752"/>
            <a:ext cx="5184576" cy="1152128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Формула расчета:</a:t>
            </a:r>
            <a:r>
              <a:rPr lang="ru-RU" sz="1200" dirty="0" smtClean="0">
                <a:solidFill>
                  <a:srgbClr val="002060"/>
                </a:solidFill>
              </a:rPr>
              <a:t> (отношение числа врачей (физических лиц), работающих в государственных и муниципальных медицинских организациях, к среднегодовой численности населения)х10000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Источник информации: 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Данные Росстата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2.   Форма 30, т. 1100, гр. 9, стр. 1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771800" y="1772816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51520" y="1268760"/>
            <a:ext cx="259228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Обеспеченность врачами, работающими в государственных и муниципальных медицинских организациях, (чел. на 10 тыс. населения)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79912" y="3933056"/>
            <a:ext cx="5184576" cy="1152128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Формула расчета:</a:t>
            </a:r>
            <a:r>
              <a:rPr lang="ru-RU" sz="1200" dirty="0" smtClean="0">
                <a:solidFill>
                  <a:srgbClr val="002060"/>
                </a:solidFill>
              </a:rPr>
              <a:t> (отношение числа врачей (физических лиц) в подразделениях, оказывающих медицинскую помощь в амбулаторных условиях, к среднегодовой численности постоянного населения) </a:t>
            </a:r>
            <a:r>
              <a:rPr lang="ru-RU" sz="1200" dirty="0" err="1" smtClean="0">
                <a:solidFill>
                  <a:srgbClr val="002060"/>
                </a:solidFill>
              </a:rPr>
              <a:t>х</a:t>
            </a:r>
            <a:r>
              <a:rPr lang="ru-RU" sz="1200" dirty="0" smtClean="0">
                <a:solidFill>
                  <a:srgbClr val="002060"/>
                </a:solidFill>
              </a:rPr>
              <a:t> 10000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Источник информации: 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Данные Росстата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2.   Форма 30, т. 1100, гр. 10, стр. 1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771800" y="4509120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1520" y="4005064"/>
            <a:ext cx="259228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Обеспеченность населения врачами, оказывающими медицинскую помощь в амбулаторных условиях, (чел. на 10 тыс. населения)</a:t>
            </a:r>
          </a:p>
        </p:txBody>
      </p:sp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МОНИТОРИНГ РЕАЛИЗАЦИИ РЕГИОНАЛЬНОГО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691516"/>
            <a:ext cx="2160240" cy="94539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Ежегодный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16280" y="1691516"/>
            <a:ext cx="3456384" cy="94539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Результаты достижения показателей региональных проектов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39552" y="3275692"/>
            <a:ext cx="2160240" cy="94539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Периодический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216280" y="3275692"/>
            <a:ext cx="3456384" cy="94539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Результаты выполнения контрольных точек регионального проекта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9552" y="4931876"/>
            <a:ext cx="2160240" cy="94539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Ежеквартальный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216280" y="4931876"/>
            <a:ext cx="3456384" cy="94539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Форма оперативного мониторинга, прогнозные и фактические квартальные значения показателей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6786" y="1249015"/>
            <a:ext cx="2467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Периодичность мониторинга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4272" y="1249015"/>
            <a:ext cx="3604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Критерии  для осуществления мониторинга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771800" y="2132856"/>
            <a:ext cx="23762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71800" y="3717032"/>
            <a:ext cx="23762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771800" y="5445224"/>
            <a:ext cx="23762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502" y="75029"/>
            <a:ext cx="8907551" cy="3416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Определение реальной потребности в медицинских кадрах в субъекте РФ</a:t>
            </a:r>
          </a:p>
        </p:txBody>
      </p:sp>
      <p:pic>
        <p:nvPicPr>
          <p:cNvPr id="26" name="Рисунок 25" descr="322 приказ.png"/>
          <p:cNvPicPr>
            <a:picLocks noChangeAspect="1"/>
          </p:cNvPicPr>
          <p:nvPr/>
        </p:nvPicPr>
        <p:blipFill rotWithShape="1">
          <a:blip r:embed="rId2" cstate="print"/>
          <a:srcRect t="4478"/>
          <a:stretch/>
        </p:blipFill>
        <p:spPr>
          <a:xfrm>
            <a:off x="498645" y="812804"/>
            <a:ext cx="3391918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73 приказ.png"/>
          <p:cNvPicPr>
            <a:picLocks noChangeAspect="1"/>
          </p:cNvPicPr>
          <p:nvPr/>
        </p:nvPicPr>
        <p:blipFill rotWithShape="1">
          <a:blip r:embed="rId3" cstate="print"/>
          <a:srcRect t="4198"/>
          <a:stretch/>
        </p:blipFill>
        <p:spPr>
          <a:xfrm>
            <a:off x="4984555" y="798289"/>
            <a:ext cx="349469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6003999"/>
              </p:ext>
            </p:extLst>
          </p:nvPr>
        </p:nvGraphicFramePr>
        <p:xfrm>
          <a:off x="245502" y="4211427"/>
          <a:ext cx="3873669" cy="1317520"/>
        </p:xfrm>
        <a:graphic>
          <a:graphicData uri="http://schemas.openxmlformats.org/drawingml/2006/table">
            <a:tbl>
              <a:tblPr/>
              <a:tblGrid>
                <a:gridCol w="433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6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075">
                  <a:extLst>
                    <a:ext uri="{9D8B030D-6E8A-4147-A177-3AD203B41FA5}">
                      <a16:colId xmlns:a16="http://schemas.microsoft.com/office/drawing/2014/main" xmlns="" val="962609410"/>
                    </a:ext>
                  </a:extLst>
                </a:gridCol>
                <a:gridCol w="841075">
                  <a:extLst>
                    <a:ext uri="{9D8B030D-6E8A-4147-A177-3AD203B41FA5}">
                      <a16:colId xmlns:a16="http://schemas.microsoft.com/office/drawing/2014/main" xmlns="" val="2471155214"/>
                    </a:ext>
                  </a:extLst>
                </a:gridCol>
              </a:tblGrid>
              <a:tr h="263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суммарный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АПУ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стационар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СМП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200" b="0" dirty="0"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- 36 278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-40 487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+8 559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-4 350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4830290"/>
                  </a:ext>
                </a:extLst>
              </a:tr>
              <a:tr h="263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- 30 759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- 35 178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+9 695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-5 276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22 597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27 140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11 315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-6 509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b="0" dirty="0"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-22 193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- 25 292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+ 10 366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- 7 267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8169" y="5932825"/>
            <a:ext cx="80484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Расчет потребности в медицинских кадрах осуществляется каждым субъектом Российской Федерации в разрезе должностей и медицинских организаций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0995920"/>
              </p:ext>
            </p:extLst>
          </p:nvPr>
        </p:nvGraphicFramePr>
        <p:xfrm>
          <a:off x="4743918" y="4228923"/>
          <a:ext cx="4002796" cy="1317520"/>
        </p:xfrm>
        <a:graphic>
          <a:graphicData uri="http://schemas.openxmlformats.org/drawingml/2006/table">
            <a:tbl>
              <a:tblPr/>
              <a:tblGrid>
                <a:gridCol w="448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9112">
                  <a:extLst>
                    <a:ext uri="{9D8B030D-6E8A-4147-A177-3AD203B41FA5}">
                      <a16:colId xmlns:a16="http://schemas.microsoft.com/office/drawing/2014/main" xmlns="" val="962609410"/>
                    </a:ext>
                  </a:extLst>
                </a:gridCol>
                <a:gridCol w="869112">
                  <a:extLst>
                    <a:ext uri="{9D8B030D-6E8A-4147-A177-3AD203B41FA5}">
                      <a16:colId xmlns:a16="http://schemas.microsoft.com/office/drawing/2014/main" xmlns="" val="2471155214"/>
                    </a:ext>
                  </a:extLst>
                </a:gridCol>
              </a:tblGrid>
              <a:tr h="32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суммарный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АПУ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стационар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СМП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- 133 234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-142 480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+15 850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-6 604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- 122 130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-130 605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+14 529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-6 054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b="0" dirty="0"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- 121 915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- 130 121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+ 13 854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- 5 648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50405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ОПРЕДЕЛЕНИЕ РЕАЛЬНОЙ ПОТРЕБНОСТИ В МЕДИЦИНСКИХ КАДРАХ В СУБЪЕКТЕ РФ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292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483" y="8536"/>
            <a:ext cx="7388331" cy="75713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Анализ потребности в медицинских кадрах на примере субъекта </a:t>
            </a: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N</a:t>
            </a:r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0759" y="731976"/>
            <a:ext cx="6409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b="1" dirty="0">
                <a:solidFill>
                  <a:srgbClr val="8B0903"/>
                </a:solidFill>
                <a:latin typeface="Arial Narrow" panose="020B0606020202030204" pitchFamily="34" charset="0"/>
              </a:rPr>
              <a:t>466 врачей </a:t>
            </a:r>
            <a:r>
              <a:rPr lang="en-US" sz="1600" dirty="0">
                <a:solidFill>
                  <a:srgbClr val="8B0903"/>
                </a:solidFill>
                <a:latin typeface="Arial Narrow" panose="020B0606020202030204" pitchFamily="34" charset="0"/>
              </a:rPr>
              <a:t>[</a:t>
            </a:r>
            <a:r>
              <a:rPr lang="ru-RU" sz="1600" dirty="0">
                <a:solidFill>
                  <a:srgbClr val="8B0903"/>
                </a:solidFill>
                <a:latin typeface="Arial Narrow" panose="020B0606020202030204" pitchFamily="34" charset="0"/>
              </a:rPr>
              <a:t>суммарный дефицит врачей в субъекте</a:t>
            </a:r>
            <a:r>
              <a:rPr lang="en-US" sz="1600" dirty="0">
                <a:solidFill>
                  <a:srgbClr val="8B0903"/>
                </a:solidFill>
                <a:latin typeface="Arial Narrow" panose="020B0606020202030204" pitchFamily="34" charset="0"/>
              </a:rPr>
              <a:t>]</a:t>
            </a:r>
            <a:endParaRPr lang="ru-RU" sz="1600" dirty="0">
              <a:solidFill>
                <a:srgbClr val="8B090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6165304"/>
            <a:ext cx="7992888" cy="643898"/>
          </a:xfrm>
          <a:prstGeom prst="roundRect">
            <a:avLst>
              <a:gd name="adj" fmla="val 0"/>
            </a:avLst>
          </a:prstGeom>
          <a:noFill/>
          <a:ln w="9525">
            <a:noFill/>
            <a:prstDash val="sysDot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7" tIns="31075" rIns="31075" bIns="31076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РАСЧЕТ СУММАРНОГО ДЕФИЦИТА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400" dirty="0">
                <a:solidFill>
                  <a:srgbClr val="44546A"/>
                </a:solidFill>
                <a:latin typeface="Arial Narrow" panose="020B0606020202030204" pitchFamily="34" charset="0"/>
              </a:rPr>
              <a:t> +</a:t>
            </a:r>
            <a:r>
              <a:rPr lang="ru-RU" sz="1400" b="1" dirty="0">
                <a:solidFill>
                  <a:srgbClr val="44546A"/>
                </a:solidFill>
                <a:latin typeface="Arial Narrow" panose="020B0606020202030204" pitchFamily="34" charset="0"/>
              </a:rPr>
              <a:t>1</a:t>
            </a:r>
            <a:r>
              <a:rPr lang="en-US" sz="1400" b="1" dirty="0">
                <a:solidFill>
                  <a:srgbClr val="44546A"/>
                </a:solidFill>
                <a:latin typeface="Arial Narrow" panose="020B0606020202030204" pitchFamily="34" charset="0"/>
              </a:rPr>
              <a:t>8</a:t>
            </a:r>
            <a:r>
              <a:rPr lang="ru-RU" sz="1400" b="1" dirty="0">
                <a:solidFill>
                  <a:srgbClr val="44546A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44546A"/>
                </a:solidFill>
                <a:latin typeface="Arial Narrow" panose="020B0606020202030204" pitchFamily="34" charset="0"/>
              </a:rPr>
              <a:t>(стационар) </a:t>
            </a:r>
            <a:r>
              <a:rPr lang="ru-RU" sz="1400" b="1" dirty="0">
                <a:solidFill>
                  <a:srgbClr val="44546A"/>
                </a:solidFill>
                <a:latin typeface="Arial Narrow" panose="020B0606020202030204" pitchFamily="34" charset="0"/>
              </a:rPr>
              <a:t>– 174 </a:t>
            </a:r>
            <a:r>
              <a:rPr lang="ru-RU" sz="1400" dirty="0">
                <a:solidFill>
                  <a:srgbClr val="44546A"/>
                </a:solidFill>
                <a:latin typeface="Arial Narrow" panose="020B0606020202030204" pitchFamily="34" charset="0"/>
              </a:rPr>
              <a:t>(СМП и особый тип) </a:t>
            </a:r>
            <a:r>
              <a:rPr lang="ru-RU" sz="1400" b="1" dirty="0">
                <a:solidFill>
                  <a:srgbClr val="44546A"/>
                </a:solidFill>
                <a:latin typeface="Arial Narrow" panose="020B0606020202030204" pitchFamily="34" charset="0"/>
              </a:rPr>
              <a:t>– 157 </a:t>
            </a:r>
            <a:r>
              <a:rPr lang="ru-RU" sz="1400" dirty="0">
                <a:solidFill>
                  <a:srgbClr val="44546A"/>
                </a:solidFill>
                <a:latin typeface="Arial Narrow" panose="020B0606020202030204" pitchFamily="34" charset="0"/>
              </a:rPr>
              <a:t>(спец. помощь в поликлинике) </a:t>
            </a:r>
            <a:r>
              <a:rPr lang="ru-RU" sz="1400" b="1" dirty="0">
                <a:solidFill>
                  <a:srgbClr val="44546A"/>
                </a:solidFill>
                <a:latin typeface="Arial Narrow" panose="020B0606020202030204" pitchFamily="34" charset="0"/>
              </a:rPr>
              <a:t>– 153 </a:t>
            </a:r>
            <a:r>
              <a:rPr lang="ru-RU" sz="1400" dirty="0">
                <a:solidFill>
                  <a:srgbClr val="44546A"/>
                </a:solidFill>
                <a:latin typeface="Arial Narrow" panose="020B0606020202030204" pitchFamily="34" charset="0"/>
              </a:rPr>
              <a:t>(первичная помощь) = </a:t>
            </a:r>
            <a:r>
              <a:rPr lang="ru-RU" sz="1400" b="1" dirty="0">
                <a:solidFill>
                  <a:srgbClr val="44546A"/>
                </a:solidFill>
                <a:latin typeface="Arial Narrow" panose="020B0606020202030204" pitchFamily="34" charset="0"/>
              </a:rPr>
              <a:t>– 466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161962"/>
              </p:ext>
            </p:extLst>
          </p:nvPr>
        </p:nvGraphicFramePr>
        <p:xfrm>
          <a:off x="231689" y="1103710"/>
          <a:ext cx="8600304" cy="5093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5038">
                  <a:extLst>
                    <a:ext uri="{9D8B030D-6E8A-4147-A177-3AD203B41FA5}">
                      <a16:colId xmlns:a16="http://schemas.microsoft.com/office/drawing/2014/main" xmlns="" val="247937902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xmlns="" val="548651508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xmlns="" val="3367940704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xmlns="" val="2289959029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xmlns="" val="4287539071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xmlns="" val="405600779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xmlns="" val="1933582973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xmlns="" val="1818343312"/>
                    </a:ext>
                  </a:extLst>
                </a:gridCol>
              </a:tblGrid>
              <a:tr h="2394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СТАЦИОНАР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СМП + ОСОБЫЙ ТИП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ПОЛИКЛИНИКА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239157"/>
                  </a:ext>
                </a:extLst>
              </a:tr>
              <a:tr h="25546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AAF67"/>
                          </a:solidFill>
                          <a:effectLst/>
                          <a:latin typeface="Arial Narrow" panose="020B0606020202030204" pitchFamily="34" charset="0"/>
                        </a:rPr>
                        <a:t>18 </a:t>
                      </a:r>
                      <a:r>
                        <a:rPr lang="ru-RU" sz="1600" b="1" u="none" strike="noStrike" dirty="0">
                          <a:solidFill>
                            <a:srgbClr val="0AAF67"/>
                          </a:solidFill>
                          <a:effectLst/>
                          <a:latin typeface="Arial Narrow" panose="020B0606020202030204" pitchFamily="34" charset="0"/>
                        </a:rPr>
                        <a:t>(+)</a:t>
                      </a:r>
                      <a:endParaRPr lang="ru-RU" sz="1600" b="1" i="0" u="none" strike="noStrike" dirty="0">
                        <a:solidFill>
                          <a:srgbClr val="0AAF6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174 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(-)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310 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(-)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817167"/>
                  </a:ext>
                </a:extLst>
              </a:tr>
              <a:tr h="4789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специализированная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помощь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157 (-)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первичная помощь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153 (-)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8987584"/>
                  </a:ext>
                </a:extLst>
              </a:tr>
              <a:tr h="223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город </a:t>
                      </a:r>
                      <a:r>
                        <a:rPr lang="ru-RU" sz="1400" b="1" u="none" strike="noStrike" dirty="0" smtClean="0">
                          <a:solidFill>
                            <a:srgbClr val="0AAF67"/>
                          </a:solidFill>
                          <a:effectLst/>
                          <a:latin typeface="Arial Narrow" panose="020B0606020202030204" pitchFamily="34" charset="0"/>
                        </a:rPr>
                        <a:t>34 </a:t>
                      </a:r>
                      <a:r>
                        <a:rPr lang="ru-RU" sz="1400" b="1" u="none" strike="noStrike" dirty="0">
                          <a:solidFill>
                            <a:srgbClr val="0AAF67"/>
                          </a:solidFill>
                          <a:effectLst/>
                          <a:latin typeface="Arial Narrow" panose="020B0606020202030204" pitchFamily="34" charset="0"/>
                        </a:rPr>
                        <a:t>(+)</a:t>
                      </a:r>
                      <a:endParaRPr lang="ru-RU" sz="1200" b="1" i="0" u="none" strike="noStrike" dirty="0">
                        <a:solidFill>
                          <a:srgbClr val="0AAF6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село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16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(-)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город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168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(-)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село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 (-)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город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85 (-)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село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72 (-)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город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87 (-)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село</a:t>
                      </a:r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66 (-)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6516208"/>
                  </a:ext>
                </a:extLst>
              </a:tr>
              <a:tr h="223529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ПРОФИЦИТНЫЕ СПЕЦИАЛЬНОСТИ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F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593858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40 - а/гинеколог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11 - терапевт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– рентгенолог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2096146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23 – психиатр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11 - а/гинеколог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438041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26 – хирурги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10 - педиатр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898616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– терапевт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7709553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10 – педиатр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003648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9 – рентгенолог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967606"/>
                  </a:ext>
                </a:extLst>
              </a:tr>
              <a:tr h="223529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ДЕФИЦИТНЫЕ СПЕЦИАЛЬНОСТИ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309969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42 -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реаниматол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24 -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реаниматол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78 – СМП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– СМП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стоматол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– рентгенолог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25 - ОВП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11 - ОВП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2264675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офтальм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хирург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33 - патолог-м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реаниматол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 – рентгенолог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9 – стоматолог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46 – терапевт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31 - терапевт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890264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14 – КЛД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офтальм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33 -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судмед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-т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9 - ст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.-ортопед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8 – УЗИ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 – педиатр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24 - педиатр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476213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 – УЗИ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– рентгенолог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9 – КЛД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– дерматолог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7 - а/гинеколог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 dirty="0"/>
                    </a:p>
                  </a:txBody>
                  <a:tcPr marL="27000" marR="27000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730264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7 - ф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 диагност.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трансфуз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 – психиатр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– КЛД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– ЛОР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6135411"/>
                  </a:ext>
                </a:extLst>
              </a:tr>
              <a:tr h="191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психотерап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– неонатолог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–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инфекцион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– ЛОР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6 -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ф.диагност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403677"/>
                  </a:ext>
                </a:extLst>
              </a:tr>
              <a:tr h="191596"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b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2 - невролог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– травматолог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– невролог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009147"/>
                  </a:ext>
                </a:extLst>
              </a:tr>
              <a:tr h="191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– фтизиатр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10 –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офтальм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523083"/>
                  </a:ext>
                </a:extLst>
              </a:tr>
              <a:tr h="191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– невролог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– хирург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6799999"/>
                  </a:ext>
                </a:extLst>
              </a:tr>
              <a:tr h="191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– хирург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4 - нарколог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262474"/>
                  </a:ext>
                </a:extLst>
              </a:tr>
              <a:tr h="191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– </a:t>
                      </a:r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офтальм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67614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31689" y="5609968"/>
            <a:ext cx="1872049" cy="75376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АБСОЛЮТНЫЙ ДЕФИЦИТ ОФТАЛЬМОЛОГОВ </a:t>
            </a:r>
          </a:p>
        </p:txBody>
      </p:sp>
      <p:cxnSp>
        <p:nvCxnSpPr>
          <p:cNvPr id="15" name="Прямая со стрелкой 14"/>
          <p:cNvCxnSpPr>
            <a:endCxn id="3" idx="0"/>
          </p:cNvCxnSpPr>
          <p:nvPr/>
        </p:nvCxnSpPr>
        <p:spPr>
          <a:xfrm>
            <a:off x="827584" y="4509120"/>
            <a:ext cx="340130" cy="1100848"/>
          </a:xfrm>
          <a:prstGeom prst="straightConnector1">
            <a:avLst/>
          </a:prstGeom>
          <a:ln w="3175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" idx="0"/>
          </p:cNvCxnSpPr>
          <p:nvPr/>
        </p:nvCxnSpPr>
        <p:spPr>
          <a:xfrm flipH="1">
            <a:off x="1167714" y="4653136"/>
            <a:ext cx="379950" cy="956832"/>
          </a:xfrm>
          <a:prstGeom prst="straightConnector1">
            <a:avLst/>
          </a:prstGeom>
          <a:ln w="3175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103738" y="6005377"/>
            <a:ext cx="2396254" cy="87919"/>
          </a:xfrm>
          <a:prstGeom prst="straightConnector1">
            <a:avLst/>
          </a:prstGeom>
          <a:ln w="31750">
            <a:solidFill>
              <a:srgbClr val="C00000"/>
            </a:solidFill>
            <a:headEnd type="stealth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103738" y="5517232"/>
            <a:ext cx="3476374" cy="488145"/>
          </a:xfrm>
          <a:prstGeom prst="straightConnector1">
            <a:avLst/>
          </a:prstGeom>
          <a:ln w="31750">
            <a:solidFill>
              <a:srgbClr val="C00000"/>
            </a:solidFill>
            <a:headEnd type="stealth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6" idx="1"/>
          </p:cNvCxnSpPr>
          <p:nvPr/>
        </p:nvCxnSpPr>
        <p:spPr>
          <a:xfrm>
            <a:off x="1187624" y="2852936"/>
            <a:ext cx="1512327" cy="415207"/>
          </a:xfrm>
          <a:prstGeom prst="straightConnector1">
            <a:avLst/>
          </a:prstGeom>
          <a:ln w="31750">
            <a:solidFill>
              <a:srgbClr val="0AAF67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6" idx="1"/>
          </p:cNvCxnSpPr>
          <p:nvPr/>
        </p:nvCxnSpPr>
        <p:spPr>
          <a:xfrm>
            <a:off x="2353339" y="2989391"/>
            <a:ext cx="346612" cy="278752"/>
          </a:xfrm>
          <a:prstGeom prst="straightConnector1">
            <a:avLst/>
          </a:prstGeom>
          <a:ln w="31750">
            <a:solidFill>
              <a:srgbClr val="0AAF67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6" idx="3"/>
          </p:cNvCxnSpPr>
          <p:nvPr/>
        </p:nvCxnSpPr>
        <p:spPr>
          <a:xfrm flipH="1" flipV="1">
            <a:off x="4571999" y="3268143"/>
            <a:ext cx="1356941" cy="1428907"/>
          </a:xfrm>
          <a:prstGeom prst="straightConnector1">
            <a:avLst/>
          </a:prstGeom>
          <a:ln w="31750">
            <a:solidFill>
              <a:srgbClr val="0AAF67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6429503" y="2671098"/>
            <a:ext cx="1872049" cy="75376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2D75B6"/>
                </a:solidFill>
              </a:rPr>
              <a:t>ДИСБАЛАНС ТЕРАПЕВТОВ</a:t>
            </a:r>
            <a:endParaRPr lang="ru-RU" sz="1700" b="1" dirty="0">
              <a:solidFill>
                <a:srgbClr val="2D75B6"/>
              </a:solidFill>
            </a:endParaRPr>
          </a:p>
        </p:txBody>
      </p:sp>
      <p:cxnSp>
        <p:nvCxnSpPr>
          <p:cNvPr id="37" name="Прямая со стрелкой 36"/>
          <p:cNvCxnSpPr>
            <a:endCxn id="36" idx="2"/>
          </p:cNvCxnSpPr>
          <p:nvPr/>
        </p:nvCxnSpPr>
        <p:spPr>
          <a:xfrm flipV="1">
            <a:off x="7308304" y="3424860"/>
            <a:ext cx="57224" cy="868236"/>
          </a:xfrm>
          <a:prstGeom prst="straightConnector1">
            <a:avLst/>
          </a:prstGeom>
          <a:ln w="31750">
            <a:solidFill>
              <a:srgbClr val="2D75B6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6" idx="2"/>
          </p:cNvCxnSpPr>
          <p:nvPr/>
        </p:nvCxnSpPr>
        <p:spPr>
          <a:xfrm flipH="1" flipV="1">
            <a:off x="7365528" y="3424860"/>
            <a:ext cx="1022896" cy="868236"/>
          </a:xfrm>
          <a:prstGeom prst="straightConnector1">
            <a:avLst/>
          </a:prstGeom>
          <a:ln w="31750">
            <a:solidFill>
              <a:srgbClr val="2D75B6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6" idx="1"/>
          </p:cNvCxnSpPr>
          <p:nvPr/>
        </p:nvCxnSpPr>
        <p:spPr>
          <a:xfrm flipV="1">
            <a:off x="1115616" y="3047979"/>
            <a:ext cx="5313887" cy="381021"/>
          </a:xfrm>
          <a:prstGeom prst="straightConnector1">
            <a:avLst/>
          </a:prstGeom>
          <a:ln w="31750">
            <a:solidFill>
              <a:srgbClr val="2D75B6"/>
            </a:solidFill>
            <a:prstDash val="sysDot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6" idx="1"/>
          </p:cNvCxnSpPr>
          <p:nvPr/>
        </p:nvCxnSpPr>
        <p:spPr>
          <a:xfrm>
            <a:off x="2195736" y="2780928"/>
            <a:ext cx="4233767" cy="267051"/>
          </a:xfrm>
          <a:prstGeom prst="straightConnector1">
            <a:avLst/>
          </a:prstGeom>
          <a:ln w="31750">
            <a:solidFill>
              <a:srgbClr val="2D75B6"/>
            </a:solidFill>
            <a:prstDash val="sysDot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699951" y="2891262"/>
            <a:ext cx="1872049" cy="75376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AAF67"/>
                </a:solidFill>
              </a:rPr>
              <a:t>ПРОФИЦИТ ГИНЕКОЛОГОВ </a:t>
            </a:r>
            <a:endParaRPr lang="ru-RU" sz="1700" b="1" dirty="0">
              <a:solidFill>
                <a:srgbClr val="0AAF67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832048" y="-57249"/>
            <a:ext cx="7772400" cy="60592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АНАЛИЗ ПОТРЕБНОСТИ В МЕДИЦИНСКИХ КАДРАХ НА ПРИМЕРЕ СУБЪЕКТА N</a:t>
            </a:r>
            <a:endParaRPr lang="ru-RU" b="1" dirty="0"/>
          </a:p>
        </p:txBody>
      </p:sp>
      <p:pic>
        <p:nvPicPr>
          <p:cNvPr id="23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902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403" y="632762"/>
            <a:ext cx="3640742" cy="25082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989616"/>
            <a:ext cx="2213099" cy="405366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5085395"/>
              </p:ext>
            </p:extLst>
          </p:nvPr>
        </p:nvGraphicFramePr>
        <p:xfrm>
          <a:off x="107503" y="4471584"/>
          <a:ext cx="3960441" cy="234179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98356"/>
                <a:gridCol w="443041"/>
                <a:gridCol w="617398"/>
                <a:gridCol w="633881"/>
                <a:gridCol w="730643"/>
                <a:gridCol w="537122"/>
              </a:tblGrid>
              <a:tr h="59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Структурное подразделение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Должность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Штатных единиц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Занятых штатных единиц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1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т.ч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внешнее совместительство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Вакансий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Амбулаторно-поликлиническое отделение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акушер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1.0000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1.0000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  <a:r>
                        <a:rPr lang="ru-RU" sz="1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инская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врачебная амбулатория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акушер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1.0000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 Narrow" panose="020B0606020202030204" pitchFamily="34" charset="0"/>
                        </a:rPr>
                        <a:t>1.0000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0.0000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51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 Narrow" panose="020B0606020202030204" pitchFamily="34" charset="0"/>
                        </a:rPr>
                        <a:t>Итого: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2.0000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1.0000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1.0000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385" marR="62385" marT="83174" marB="8317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4624"/>
            <a:ext cx="7920880" cy="539467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ПРАВИЛЬНОЕ ВЕДЕНИЕ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ФРМР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ОБЛЕГЧАЕТ ОТЧЁТНУЮ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НАГРУЗКУ, ПОЗВОЛЯЕТ ЛЕГЧЕ РАССЧИТЫВАТЬ  ПОТРЕБНОСТЬ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1176" y="1011845"/>
            <a:ext cx="2409563" cy="4542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35" y="3168273"/>
            <a:ext cx="4035469" cy="9087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46570" tIns="23285" rIns="46570" bIns="23285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 сформированное штатное расписание организации может «скрываться» за внешне чистыми полями страниц ФРМО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ФРМР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64682" y="4098045"/>
            <a:ext cx="554532" cy="411075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1764682" y="2729892"/>
            <a:ext cx="554532" cy="411075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83285" y="5162886"/>
            <a:ext cx="4424225" cy="1524352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.10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Актуализация информации регионального сегмента и направление актуализированных данных в Федеральный регистр осуществляются ежемесячно не позднее 5 числа последующего месяца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(Приказ №1159н)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467823" y="3975801"/>
            <a:ext cx="611588" cy="1206254"/>
          </a:xfrm>
          <a:prstGeom prst="straightConnector1">
            <a:avLst/>
          </a:prstGeom>
          <a:ln w="63500">
            <a:solidFill>
              <a:srgbClr val="FF0000"/>
            </a:solidFill>
            <a:headEnd type="none" w="sm" len="sm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967158" y="4306948"/>
            <a:ext cx="1028063" cy="858886"/>
          </a:xfrm>
          <a:prstGeom prst="straightConnector1">
            <a:avLst/>
          </a:prstGeom>
          <a:ln w="63500">
            <a:solidFill>
              <a:srgbClr val="FF0000"/>
            </a:solidFill>
            <a:headEnd type="none" w="sm" len="sm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52210" y="4075909"/>
            <a:ext cx="645769" cy="1086977"/>
          </a:xfrm>
          <a:prstGeom prst="straightConnector1">
            <a:avLst/>
          </a:prstGeom>
          <a:ln w="63500">
            <a:solidFill>
              <a:srgbClr val="FF0000"/>
            </a:solidFill>
            <a:headEnd type="none" w="sm" len="sm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717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7250" y="116632"/>
            <a:ext cx="6273142" cy="293246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НЕОБХОДИМОСТЬ ПРАВИЛЬНОГО ЗАПОЛНЕНИЯ БАЗ ФРМО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ФРМР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9159" y="831839"/>
            <a:ext cx="8999654" cy="3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570" tIns="23285" rIns="46570" bIns="2328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0" y="979990"/>
            <a:ext cx="8283320" cy="582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32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35696" y="116632"/>
            <a:ext cx="6273142" cy="293246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НЕОБХОДИМОСТЬ ПРАВИЛЬНОГО ЗАПОЛНЕНИЯ БАЗ ФРМО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ФРМР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39703" y="5378461"/>
            <a:ext cx="2097140" cy="601023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</a:bodyPr>
          <a:lstStyle/>
          <a:p>
            <a:r>
              <a:rPr lang="ru-RU" dirty="0"/>
              <a:t>*</a:t>
            </a:r>
            <a:r>
              <a:rPr lang="ru-RU" dirty="0" err="1" smtClean="0"/>
              <a:t>Скрин-шоты</a:t>
            </a:r>
            <a:r>
              <a:rPr lang="ru-RU" dirty="0" smtClean="0"/>
              <a:t> из системы ФРМО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13" y="979989"/>
            <a:ext cx="8457860" cy="5930087"/>
          </a:xfrm>
          <a:prstGeom prst="rect">
            <a:avLst/>
          </a:prstGeom>
        </p:spPr>
      </p:pic>
      <p:pic>
        <p:nvPicPr>
          <p:cNvPr id="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953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560" y="116053"/>
            <a:ext cx="8424936" cy="504635"/>
          </a:xfrm>
          <a:prstGeom prst="rect">
            <a:avLst/>
          </a:prstGeom>
        </p:spPr>
        <p:txBody>
          <a:bodyPr vert="horz" wrap="square" lIns="0" tIns="52715" rIns="0" bIns="0" rtlCol="0">
            <a:spAutoFit/>
          </a:bodyPr>
          <a:lstStyle/>
          <a:p>
            <a:pPr marL="6468" algn="ctr">
              <a:spcBef>
                <a:spcPts val="415"/>
              </a:spcBef>
            </a:pPr>
            <a:r>
              <a:rPr lang="ru-RU" sz="1600" b="1" spc="-5" dirty="0" smtClean="0">
                <a:solidFill>
                  <a:srgbClr val="002060"/>
                </a:solidFill>
                <a:latin typeface="Arial Narrow"/>
                <a:cs typeface="Arial Narrow"/>
              </a:rPr>
              <a:t>АКТУАЛЬНОСТЬ ШТАТНЫХ РАСПИСАНИЙ В РАЗРЕЗЕ ЗАПОЛНЕНИЯ ФРМО/ФРМР И ФОРМЫ №30</a:t>
            </a:r>
            <a:endParaRPr lang="ru-RU" sz="1600" b="1" dirty="0" smtClean="0">
              <a:solidFill>
                <a:srgbClr val="002060"/>
              </a:solidFill>
              <a:latin typeface="Arial Narrow"/>
              <a:cs typeface="Arial Narrow"/>
            </a:endParaRPr>
          </a:p>
          <a:p>
            <a:pPr marR="2587" algn="ctr">
              <a:spcBef>
                <a:spcPts val="397"/>
              </a:spcBef>
            </a:pPr>
            <a:endParaRPr sz="1000" b="1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2963182"/>
              </p:ext>
            </p:extLst>
          </p:nvPr>
        </p:nvGraphicFramePr>
        <p:xfrm>
          <a:off x="287243" y="692696"/>
          <a:ext cx="8371420" cy="325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820"/>
                <a:gridCol w="901114"/>
                <a:gridCol w="831798"/>
                <a:gridCol w="901114"/>
                <a:gridCol w="844663"/>
                <a:gridCol w="866456"/>
                <a:gridCol w="1370455"/>
              </a:tblGrid>
              <a:tr h="4010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Кол-во ставок по штатному расписанию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Кол-во занятых ставок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Физические лица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Превышение занятых ставок над </a:t>
                      </a:r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штатными (данные ФРМР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401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данные ФРМР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данные Ф№</a:t>
                      </a:r>
                      <a:r>
                        <a:rPr lang="ru-RU" sz="1300" i="1" u="none" strike="noStrike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данные ФРМР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данные Ф№</a:t>
                      </a:r>
                      <a:r>
                        <a:rPr lang="ru-RU" sz="1300" i="1" u="none" strike="noStrike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Краснодарский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край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38 822,98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29 773,50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80 539,18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23 069,75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18 665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41 716,20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Владимирская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1 163,50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7 827,75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21 371,80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6 667,00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3 821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20 208,30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Хабаровский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край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3 770,50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8 963,50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20 941,64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7 215,00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5 312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17 171,14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Рязанская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6 429,75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6 977,50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17 356,85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5 619,25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4 610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10 927,10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Костромская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694,50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3 617,50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10 320,50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2 978,50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1 885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9 626,00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Ямало-Ненецкий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автономный округ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6 094,50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3 901,25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10 809,25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3 358,75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2 442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4 714,75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Новгородская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4 766,00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3 719,00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7 927,75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3 304,75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1 961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3 161,75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Карачаево-Черкесская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4 187,00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2 736,25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6 958,44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2 424,50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1 731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2 771,44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Свердловская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54 004,27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19 174,25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55 335,40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17 839,25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12 618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1 331,14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Еврейская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автономная область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1 168,00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1 069,25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1 982,00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950,75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814,00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Псковская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8 247,35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3 978,00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8 469,44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3 219,00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1 723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222,09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  <a:tr h="20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Республика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Ингушетия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6 266,25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2 531,25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6 451,10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2 205,50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2 192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184,85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32" marR="4332" marT="5776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237433"/>
              </p:ext>
            </p:extLst>
          </p:nvPr>
        </p:nvGraphicFramePr>
        <p:xfrm>
          <a:off x="179512" y="4375818"/>
          <a:ext cx="8568951" cy="2293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61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Название графы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Число штатных должностей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целом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Число занятых должностей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17" marR="3617" marT="36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17" marR="3617" marT="36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17" marR="3617" marT="36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17" marR="3617" marT="36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число физ.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лиц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в АПУ            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  <a:r>
                        <a:rPr lang="ru-RU" sz="1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стацио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-нар            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штатных  в АПУ              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занятых в АПУ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штатных стационар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занятых стационар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663422"/>
                  </a:ext>
                </a:extLst>
              </a:tr>
              <a:tr h="186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001 врачи-всего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498</a:t>
                      </a:r>
                      <a:endParaRPr lang="ru-RU" sz="1400" b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005 акушеры-гинекологи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041 офтальмологи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080 рентгенологи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112 хирурги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object 3"/>
          <p:cNvSpPr txBox="1"/>
          <p:nvPr/>
        </p:nvSpPr>
        <p:spPr>
          <a:xfrm>
            <a:off x="539552" y="4024423"/>
            <a:ext cx="8064896" cy="268673"/>
          </a:xfrm>
          <a:prstGeom prst="rect">
            <a:avLst/>
          </a:prstGeom>
        </p:spPr>
        <p:txBody>
          <a:bodyPr vert="horz" wrap="square" lIns="0" tIns="52715" rIns="0" bIns="0" rtlCol="0">
            <a:spAutoFit/>
          </a:bodyPr>
          <a:lstStyle/>
          <a:p>
            <a:pPr marL="6468" algn="ctr">
              <a:spcBef>
                <a:spcPts val="415"/>
              </a:spcBef>
            </a:pPr>
            <a:r>
              <a:rPr lang="ru-RU" sz="1400" b="1" spc="-5" dirty="0" smtClean="0">
                <a:solidFill>
                  <a:srgbClr val="002060"/>
                </a:solidFill>
                <a:latin typeface="Arial Narrow"/>
                <a:cs typeface="Arial Narrow"/>
              </a:rPr>
              <a:t>Соответствие и наличие актуальной информации (на примере субъекта N (Форма № 30, табл. 1100))</a:t>
            </a:r>
            <a:endParaRPr sz="1400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559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8520" y="160879"/>
            <a:ext cx="9361040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НАЦИОНАЛЬНЫЙ ПРОЕКТ «ЗДРАВООХРАНЕНИЕ»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124744"/>
            <a:ext cx="252028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Национальные проекты</a:t>
            </a:r>
            <a:endParaRPr lang="ru-RU" sz="14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1700808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Демография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-36512" y="646566"/>
            <a:ext cx="9217024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Указ Президента Российской Федерации от 07.05.2018 № 204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pic>
        <p:nvPicPr>
          <p:cNvPr id="30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2" name="Прямоугольник 3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51520" y="2115604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Здравоохранение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2530400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2913318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Жилье и городская среда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3293610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Экология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3673902"/>
            <a:ext cx="2520280" cy="32816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Безопасные и качественные автомобильные дороги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4108576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Производительность труда и поддержка занятости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51520" y="4494494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Наука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4883412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Цифровая экономика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5280956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51520" y="5669874"/>
            <a:ext cx="252028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Малое и среднее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предпринимательство и поддержка индивидуальной предпринимательской инициативы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51520" y="6410206"/>
            <a:ext cx="25202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Международная кооперация и экспорт</a:t>
            </a:r>
          </a:p>
        </p:txBody>
      </p:sp>
      <p:sp>
        <p:nvSpPr>
          <p:cNvPr id="69" name="Правая круглая скобка 68"/>
          <p:cNvSpPr/>
          <p:nvPr/>
        </p:nvSpPr>
        <p:spPr>
          <a:xfrm>
            <a:off x="2737296" y="2078100"/>
            <a:ext cx="72008" cy="360040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275856" y="1124744"/>
            <a:ext cx="302433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Цели и целевые показатели</a:t>
            </a:r>
            <a:endParaRPr lang="ru-RU" sz="14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275856" y="1700808"/>
            <a:ext cx="3024336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Снижение показателей смертности населения трудоспособного возраста (до 350 случаев на 100 тыс. населения), смертности от болезней системы кровообращения (до 450 случаев на 100 тыс. населения), смертности от новообразований, в том числе от злокачественных (до 185 случаев на 100 тыс. населения), младенческой смертности (до 4,5 случая на 1 тыс. родившихся детей)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275856" y="3042840"/>
            <a:ext cx="3024336" cy="56768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Ликвидация кадрового дефицита в медицинских организациях, оказывающих первичную медико-санитарную помощь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275856" y="3665276"/>
            <a:ext cx="3024336" cy="56768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Обеспечение охвата всех граждан профилактическими медицинскими осмотрами не реже одного раза в год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275856" y="4293096"/>
            <a:ext cx="3024336" cy="9086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Обеспечение оптимальной доступности для населения (в том числе для жителей населенных пунктов, расположенных в отдаленных местностях) медицинских организаций, оказывающих первичную медико-санитарную помощь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275856" y="5255078"/>
            <a:ext cx="3024336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Оптимизация работы медицинских организаций, оказывающих первичную медико-санитарную помощь, сокращение времени ожидания в очереди при обращении граждан в указанные медицинские организации, упрощение процедуры записи на прием к врачу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275856" y="6237312"/>
            <a:ext cx="3024336" cy="49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Увеличение объема экспорта медицинских услуг не менее чем в четыре раза по сравнению с 2017 годом (до 1 млрд. долларов США в год)</a:t>
            </a:r>
          </a:p>
        </p:txBody>
      </p:sp>
      <p:sp>
        <p:nvSpPr>
          <p:cNvPr id="79" name="Левая круглая скобка 78"/>
          <p:cNvSpPr/>
          <p:nvPr/>
        </p:nvSpPr>
        <p:spPr>
          <a:xfrm>
            <a:off x="3203848" y="1657678"/>
            <a:ext cx="72008" cy="5112568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2843808" y="2276872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732240" y="1124744"/>
            <a:ext cx="23042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Федеральные проекты</a:t>
            </a:r>
            <a:endParaRPr lang="ru-RU" sz="14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32240" y="1700808"/>
            <a:ext cx="230425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«Развитие системы оказания первичной медико-санитарной помощи»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732240" y="2173360"/>
            <a:ext cx="2304256" cy="32253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«Борьба с </a:t>
            </a:r>
            <a:r>
              <a:rPr lang="ru-RU" sz="1000" dirty="0" err="1" smtClean="0">
                <a:solidFill>
                  <a:schemeClr val="tx1"/>
                </a:solidFill>
              </a:rPr>
              <a:t>сердечно-сосудистыми</a:t>
            </a:r>
            <a:r>
              <a:rPr lang="ru-RU" sz="1000" dirty="0" smtClean="0">
                <a:solidFill>
                  <a:schemeClr val="tx1"/>
                </a:solidFill>
              </a:rPr>
              <a:t> заболеваниями»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732240" y="3915804"/>
            <a:ext cx="2304256" cy="2850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«Борьба с онкологическими заболеваниями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732240" y="2538528"/>
            <a:ext cx="230425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Развитие детского здравоохранения, включая создание современной инфраструктуры оказания медицинской помощи детям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732240" y="3230560"/>
            <a:ext cx="230425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Обеспечение медицинских организаций системы здравоохранения квалифицированными кадрами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732240" y="4244714"/>
            <a:ext cx="2304256" cy="134452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Завершение формирования сети НМИЦ, внедрение инновационных медицинских технологий, включая систему ранней диагностики и дистанционный мониторинг состояния здоровья пациентов, внедрение клинических рекомендаций и протоколов лечения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732240" y="5635370"/>
            <a:ext cx="2304256" cy="78946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«Создание единого цифрового контура в здравоохранении на основе единой государственной информационной системы здравоохранения (ЕГИСЗ)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732240" y="6461204"/>
            <a:ext cx="230425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Развитие экспорта медицинских услуг</a:t>
            </a:r>
          </a:p>
        </p:txBody>
      </p:sp>
      <p:sp>
        <p:nvSpPr>
          <p:cNvPr id="101" name="Левая круглая скобка 100"/>
          <p:cNvSpPr/>
          <p:nvPr/>
        </p:nvSpPr>
        <p:spPr>
          <a:xfrm>
            <a:off x="6686110" y="3195724"/>
            <a:ext cx="72008" cy="72008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авая круглая скобка 102"/>
          <p:cNvSpPr/>
          <p:nvPr/>
        </p:nvSpPr>
        <p:spPr>
          <a:xfrm>
            <a:off x="6282940" y="3040082"/>
            <a:ext cx="45719" cy="642446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 стрелкой 103"/>
          <p:cNvCxnSpPr/>
          <p:nvPr/>
        </p:nvCxnSpPr>
        <p:spPr>
          <a:xfrm>
            <a:off x="6372200" y="3429000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ФЕДЕРАЛЬНОГО ПРОЕКТА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196752"/>
            <a:ext cx="871296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ЦЕЛЬ и ЦЕЛЕВЫЕ ПОКАЗАТЕЛИ ФЕДЕРАЛЬНОГО ПРОЕКТА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07704" y="2924944"/>
            <a:ext cx="1008112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Результаты проекта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20072" y="2776736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Результаты проекта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3528" y="2924944"/>
            <a:ext cx="108012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732240" y="2776736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51520" y="5301208"/>
            <a:ext cx="28083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51520" y="2564904"/>
            <a:ext cx="2808312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252694" y="5302949"/>
            <a:ext cx="280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Финансовое обеспечение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выполнения мероприятий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76056" y="2204865"/>
            <a:ext cx="2808312" cy="1186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51520" y="2564904"/>
            <a:ext cx="22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Федеральный проект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80112" y="2276872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Региональные проекты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074882" y="3436615"/>
            <a:ext cx="2808312" cy="467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076056" y="3409836"/>
            <a:ext cx="280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Финансовое обеспечение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выполнения мероприятий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flipH="1">
            <a:off x="2915816" y="2924944"/>
            <a:ext cx="2232248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2699792" y="2060848"/>
            <a:ext cx="0" cy="792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49" idx="3"/>
            <a:endCxn id="33" idx="1"/>
          </p:cNvCxnSpPr>
          <p:nvPr/>
        </p:nvCxnSpPr>
        <p:spPr>
          <a:xfrm>
            <a:off x="1403648" y="3969060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6228184" y="3063027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077230" y="4293097"/>
            <a:ext cx="2808312" cy="1402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188998" y="4365104"/>
            <a:ext cx="257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ВЦП «Управление кадровыми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ресурсами здравоохранения»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76056" y="5740871"/>
            <a:ext cx="2808312" cy="467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077230" y="5714092"/>
            <a:ext cx="280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Финансовое обеспечение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выполнения мероприятий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6229358" y="5295275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2915816" y="4653136"/>
            <a:ext cx="2232248" cy="792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220072" y="5013176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Результаты проекта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732240" y="5013176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СТРУКТУРА ФЕДЕРАЛЬНОГО И РЕГИОНАЛЬНОГО ПРОЕКТОВ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196752"/>
            <a:ext cx="871296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ЦЕЛЬ: Ликвидация кадрового дефицита в медицинских организациях, оказывающих первичную медико-санитарную помощь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220486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Целевой показатель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220486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Целевой показатель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20486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Доп. показатель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220486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Доп. показатель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956376" y="220486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Доп. показатель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9493" y="220486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. . . .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13257" y="220486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. . . .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844824"/>
            <a:ext cx="885698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835696" y="1772816"/>
            <a:ext cx="590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Достижение цели проекта через достижение показателей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364502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 проекта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39952" y="364502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 проекта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61129" y="371703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. . . . 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79512" y="3284984"/>
            <a:ext cx="885698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547664" y="3212976"/>
            <a:ext cx="664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Достижение показателей проекта через достижение результатов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64288" y="3645024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 проекта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763688" y="4797152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31268" y="4797152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502" y="4840282"/>
            <a:ext cx="62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 . . . 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860032" y="4797152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275856" y="4797152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83968" y="4840282"/>
            <a:ext cx="62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 . . .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913246" y="4797152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372200" y="4797152"/>
            <a:ext cx="108012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80312" y="4840282"/>
            <a:ext cx="62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 . . . </a:t>
            </a:r>
            <a:endParaRPr lang="ru-RU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1043608" y="2899066"/>
            <a:ext cx="0" cy="36004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627784" y="2899066"/>
            <a:ext cx="0" cy="36004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067944" y="2887440"/>
            <a:ext cx="0" cy="36004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364088" y="2899066"/>
            <a:ext cx="0" cy="36004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660232" y="2899066"/>
            <a:ext cx="0" cy="36004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8100392" y="2899066"/>
            <a:ext cx="0" cy="36004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475656" y="5301208"/>
            <a:ext cx="639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Мероприятия направлены на достижение результатов проекта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971600" y="4221088"/>
            <a:ext cx="432048" cy="504056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3995936" y="4221088"/>
            <a:ext cx="432048" cy="504056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7092280" y="4221088"/>
            <a:ext cx="432048" cy="504056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1691680" y="4221088"/>
            <a:ext cx="432048" cy="504056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 flipV="1">
            <a:off x="4788024" y="4221088"/>
            <a:ext cx="432048" cy="504056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 flipV="1">
            <a:off x="7812360" y="4221088"/>
            <a:ext cx="432048" cy="504056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179512" y="6237312"/>
            <a:ext cx="88569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79512" y="4509120"/>
            <a:ext cx="885698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1764862" y="6309320"/>
            <a:ext cx="547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Финансовое обеспечение выполнения мероприятий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" name="Стрелка вверх 101"/>
          <p:cNvSpPr/>
          <p:nvPr/>
        </p:nvSpPr>
        <p:spPr>
          <a:xfrm>
            <a:off x="3707904" y="5733256"/>
            <a:ext cx="1728192" cy="43204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ПЛАН МЕРОПРИЯТИЙ</a:t>
            </a: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="" xmlns:p14="http://schemas.microsoft.com/office/powerpoint/2010/main" val="1976458020"/>
              </p:ext>
            </p:extLst>
          </p:nvPr>
        </p:nvGraphicFramePr>
        <p:xfrm>
          <a:off x="323528" y="1412776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170548" y="1052736"/>
            <a:ext cx="49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Ключевые мероприятия федерального проекта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 «ЗДРАВООХРАНЕНИЕ»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51520" y="1340768"/>
            <a:ext cx="871296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ОСНОВНЫЕ ПОКАЗАТЕЛИ, ВКЛЮЧЕННЫЕ В НАЦИОНАЛЬНЫЙ ПРОЕКТ «ЗДРАВООХРАНЕНИЕ»,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ДОСТИГАЕМЫЕ В РАМКАХ ФЕДЕРАЛЬНОГО ПРОЕКТА «МЕДИЦИНСКИЕ КАДРЫ РОССИИ»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87825" y="2925842"/>
            <a:ext cx="648072" cy="2151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79912" y="2929530"/>
            <a:ext cx="672987" cy="2114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2925248"/>
            <a:ext cx="625897" cy="2157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64088" y="2928936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60767" y="2929530"/>
            <a:ext cx="675729" cy="2114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2780928"/>
            <a:ext cx="252028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Показатель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3538512"/>
            <a:ext cx="2520280" cy="104261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Укомплектованность врачебных должностей в подразделениях, оказывающих медицинскую помощь в амбулаторных условиях (физическими лицами при коэффициенте совместительства 1,2), 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4653136"/>
            <a:ext cx="25202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Укомплектованность должностей среднего медицинского персонала в подразделениях, оказывающих медицинскую помощь в амбулаторных условиях (физическими лицами при коэффициенте совместительства 1,2), 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5733256"/>
            <a:ext cx="25202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Число специалистов, вовлеченных в систему непрерывного образования медицинских работников, в том числе с использованием дистанционных образовательных технологий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(тыс. чел.)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3707904" y="2852936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499992" y="2852936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292080" y="2852936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316416" y="2852936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6156176" y="2924944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876256" y="2924944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616175" y="2924944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546908" y="2852936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6804248" y="2852936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084168" y="2852936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3707904" y="378904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4499992" y="378904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292080" y="378904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316416" y="378904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7546908" y="378904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6804248" y="378904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6084168" y="378904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707904" y="486916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4499992" y="486916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5292080" y="486916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8316416" y="486916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7546908" y="486916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6804248" y="486916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6084168" y="486916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3707904" y="602128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4499992" y="602128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5292080" y="602128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8316416" y="602128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7546908" y="602128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6804248" y="602128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6084168" y="602128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2987824" y="3851756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79,7           80             81            83             86           89           92            95</a:t>
            </a:r>
            <a:endParaRPr lang="ru-RU" sz="16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987824" y="4962654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88,8           89             90            91            92            93          94            95</a:t>
            </a:r>
            <a:endParaRPr lang="ru-RU" sz="1600" dirty="0"/>
          </a:p>
        </p:txBody>
      </p:sp>
      <p:sp>
        <p:nvSpPr>
          <p:cNvPr id="155" name="TextBox 154"/>
          <p:cNvSpPr txBox="1"/>
          <p:nvPr/>
        </p:nvSpPr>
        <p:spPr>
          <a:xfrm>
            <a:off x="2987824" y="6114782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109           240           350           560          850        1170       1500      1880</a:t>
            </a:r>
            <a:endParaRPr lang="ru-RU" sz="1600" dirty="0"/>
          </a:p>
        </p:txBody>
      </p:sp>
      <p:pic>
        <p:nvPicPr>
          <p:cNvPr id="56" name="Рисунок 4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787"/>
            <a:ext cx="15938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ФЕДЕРАЛЬНЫЙ ПРОЕКТ «МЕДИЦИНСКИЕ КАДРЫ РОССИИ»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251520" y="1196752"/>
            <a:ext cx="25202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Цель проекта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843808" y="1196752"/>
            <a:ext cx="61206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Ликвидация кадрового дефицита в медицинских организациях, оказывающих первичную медико-санитарную помощь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87825" y="2853834"/>
            <a:ext cx="648072" cy="2151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3928" y="2853240"/>
            <a:ext cx="625897" cy="2157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60032" y="2856928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60767" y="2857522"/>
            <a:ext cx="675729" cy="2114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2708920"/>
            <a:ext cx="252028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Показатель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3322488"/>
            <a:ext cx="2520280" cy="68257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Обеспеченность врачами, работающими в государственных и муниципальных медицинских организациях, (чел. на 10 тыс. населения)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4077072"/>
            <a:ext cx="25202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Обеспеченность средними медицинскими работниками, работающими в государственных и муниципальных медицинских организациях, (чел. на 10 тыс. населения)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5157192"/>
            <a:ext cx="252028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Обеспеченность населения врачами, оказывающими медицинскую помощь в амбулаторных условиях, (чел. на 10 тыс. населения)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2346254"/>
            <a:ext cx="871296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ПОКАЗАТЕЛИ ФЕДЕРАЛЬНОГО ПРОЕКТА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3707904" y="278092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644008" y="278092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244408" y="278092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5721387" y="2852936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660232" y="2852936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524328" y="2852936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380312" y="278092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6516216" y="278092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5580112" y="2780928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2987824" y="3536410"/>
            <a:ext cx="648072" cy="2151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37,4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923927" y="3535816"/>
            <a:ext cx="625897" cy="2157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37,9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860031" y="3539504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38,4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360766" y="3540098"/>
            <a:ext cx="675729" cy="2114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40,7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3707903" y="34635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644007" y="34635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8244407" y="34635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5721386" y="3535512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38,9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660231" y="3535512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39,5</a:t>
            </a:r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524327" y="3535512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40,1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7380311" y="34635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516215" y="34635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580111" y="34635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987825" y="4438010"/>
            <a:ext cx="648072" cy="2151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86,2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23928" y="4437416"/>
            <a:ext cx="625897" cy="2157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86,8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860032" y="4441104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87,8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360767" y="4441698"/>
            <a:ext cx="675729" cy="2114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95,1</a:t>
            </a:r>
            <a:endParaRPr lang="ru-RU" sz="16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3707904" y="43651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644008" y="43651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8244408" y="43651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5721387" y="4437112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89,1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660232" y="4437112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90,4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524328" y="4437112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92,3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7380312" y="43651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6516216" y="43651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580112" y="436510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2987824" y="5302106"/>
            <a:ext cx="648072" cy="2151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20,7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923927" y="5301512"/>
            <a:ext cx="625897" cy="2157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20,9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860031" y="5305200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21,1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8360766" y="5305794"/>
            <a:ext cx="675729" cy="2114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22,5</a:t>
            </a:r>
          </a:p>
          <a:p>
            <a:endParaRPr lang="ru-RU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3707903" y="522920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4644007" y="522920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8244407" y="522920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5721386" y="5301208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21,4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660231" y="5301208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21,7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524327" y="5301208"/>
            <a:ext cx="722821" cy="212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22,0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>
            <a:off x="7380311" y="522920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6516215" y="522920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5580111" y="5229200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4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787"/>
            <a:ext cx="15938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251520" y="5949280"/>
            <a:ext cx="252028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Доля специалистов, допущенных к профессиональной деятельности через процедуру аккредитации, от общего количества работающих специалистов, (%)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707904" y="598822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644008" y="598822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44408" y="598822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380312" y="598822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516216" y="598822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580112" y="5988224"/>
            <a:ext cx="0" cy="50405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915816" y="6050940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0,4                2,0              2,8            23,7              44,1          64,1          83,7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РАСЧЕТ ПОКАЗАТЕЛЕЙ НАЦИОНАЛЬНОГО И ФЕДЕРАЛЬНОГО ПРОЕКТОВ </a:t>
            </a:r>
          </a:p>
        </p:txBody>
      </p:sp>
      <p:pic>
        <p:nvPicPr>
          <p:cNvPr id="28" name="Рисунок 27" descr="приказ 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13696"/>
            <a:ext cx="3672408" cy="4187512"/>
          </a:xfrm>
          <a:prstGeom prst="rect">
            <a:avLst/>
          </a:prstGeom>
        </p:spPr>
      </p:pic>
      <p:pic>
        <p:nvPicPr>
          <p:cNvPr id="37" name="Рисунок 36" descr="приказ 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12" y="5264041"/>
            <a:ext cx="3702888" cy="1382459"/>
          </a:xfrm>
          <a:prstGeom prst="rect">
            <a:avLst/>
          </a:prstGeom>
        </p:spPr>
      </p:pic>
      <p:pic>
        <p:nvPicPr>
          <p:cNvPr id="38" name="Рисунок 37" descr="приказ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052736"/>
            <a:ext cx="4248472" cy="5722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647315" y="138118"/>
            <a:ext cx="80291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МЕДИЦИНСКИЕ  КАДРЫ  РОССИИ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0638" y="548680"/>
            <a:ext cx="9164638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51520" y="692696"/>
            <a:ext cx="87129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РАСЧЕТ ПОКАЗАТЕЛЕЙ НАЦИОНАЛЬНОГО ПРОЕКТА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1268759"/>
            <a:ext cx="5184576" cy="1152129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Формула расчета:</a:t>
            </a:r>
            <a:r>
              <a:rPr lang="ru-RU" sz="1200" dirty="0" smtClean="0">
                <a:solidFill>
                  <a:srgbClr val="002060"/>
                </a:solidFill>
              </a:rPr>
              <a:t> (отношение числа врачей (физических лиц) в подразделениях, оказывающих медицинскую помощь в амбулаторных условиях, к числу штатных должностей врачей в подразделениях, оказывающих медицинскую помощь в амбулаторных условиях) Х 1,2 (коэффициент совместительства) Х 100%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Источник информации: </a:t>
            </a:r>
            <a:r>
              <a:rPr lang="ru-RU" sz="1200" dirty="0" smtClean="0">
                <a:solidFill>
                  <a:srgbClr val="002060"/>
                </a:solidFill>
              </a:rPr>
              <a:t>форма 30, табл. 1100, стр. 1, гр. 5 и 10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771800" y="1772816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1268760"/>
            <a:ext cx="252028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Укомплектованность врачебных должностей в подразделениях, оказывающих медицинскую помощь в амбулаторных условиях (физическими лицами при коэффициенте совместительства 1,2), 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2996952"/>
            <a:ext cx="252028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Укомплектованность должностей среднего медицинского персонала в подразделениях, оказывающих медицинскую помощь в амбулаторных условиях (физическими лицами при коэффициенте совместительства 1,2), 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653136"/>
            <a:ext cx="2520280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Число специалистов, вовлеченных в систему непрерывного образования медицинских работников, в том числе с использованием дистанционных образовательных технологий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(тыс. чел.)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996951"/>
            <a:ext cx="5184576" cy="1152129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Формула расчета:</a:t>
            </a:r>
            <a:r>
              <a:rPr lang="ru-RU" sz="1200" dirty="0" smtClean="0">
                <a:solidFill>
                  <a:srgbClr val="002060"/>
                </a:solidFill>
              </a:rPr>
              <a:t> (отношение числа среднего мед персонала (физических лиц) в подразделениях, оказывающих медицинскую помощь в амбулаторных условиях, к числу штатных должностей в подразделениях, оказывающих медицинскую помощь в амбулаторных условиях) Х 1,2 (коэффициент совместительства) Х 100%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Источник информации: </a:t>
            </a:r>
            <a:r>
              <a:rPr lang="ru-RU" sz="1200" dirty="0" smtClean="0">
                <a:solidFill>
                  <a:srgbClr val="002060"/>
                </a:solidFill>
              </a:rPr>
              <a:t>форма 30, табл. 1100, стр. 139, гр. 5 и 10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771800" y="3501008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779912" y="4581128"/>
            <a:ext cx="5184576" cy="1440160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Формула расчета:</a:t>
            </a:r>
            <a:r>
              <a:rPr lang="ru-RU" sz="1200" dirty="0" smtClean="0">
                <a:solidFill>
                  <a:srgbClr val="002060"/>
                </a:solidFill>
              </a:rPr>
              <a:t> число активных пользователей портала непрерывного медицинского образования (физических лиц)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Источник информации: 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Аналитическая информация РНИМУ им. Н.И. Пирогова по количеству активных пользователей портала НМО (Минздрав России).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Информация предоставляемая медицинскими организациями, расположенными на территории субъекта Российской Федерации (субъект РФ).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771800" y="5301208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09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2405</Words>
  <Application>Microsoft Office PowerPoint</Application>
  <PresentationFormat>Экран (4:3)</PresentationFormat>
  <Paragraphs>543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ОПРЕДЕЛЕНИЕ РЕАЛЬНОЙ ПОТРЕБНОСТИ В МЕДИЦИНСКИХ КАДРАХ В СУБЪЕКТЕ РФ</vt:lpstr>
      <vt:lpstr>АНАЛИЗ ПОТРЕБНОСТИ В МЕДИЦИНСКИХ КАДРАХ НА ПРИМЕРЕ СУБЪЕКТА N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Паранина Елена Владимировна</dc:creator>
  <cp:lastModifiedBy>ZHuravlevRA</cp:lastModifiedBy>
  <cp:revision>370</cp:revision>
  <cp:lastPrinted>2017-07-13T12:14:03Z</cp:lastPrinted>
  <dcterms:created xsi:type="dcterms:W3CDTF">2017-04-12T11:04:27Z</dcterms:created>
  <dcterms:modified xsi:type="dcterms:W3CDTF">2019-10-10T09:08:39Z</dcterms:modified>
</cp:coreProperties>
</file>